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x="18288000" cy="10287000"/>
  <p:notesSz cx="6858000" cy="9144000"/>
  <p:embeddedFontLst>
    <p:embeddedFont>
      <p:font typeface="Arcade Gamer" charset="1" panose="00000000000000000000"/>
      <p:regular r:id="rId143"/>
    </p:embeddedFont>
    <p:embeddedFont>
      <p:font typeface="Disket Mono" charset="1" panose="020B0509050000020004"/>
      <p:regular r:id="rId144"/>
    </p:embeddedFont>
    <p:embeddedFont>
      <p:font typeface="Disket Mono Bold" charset="1" panose="020B0509050000020004"/>
      <p:regular r:id="rId145"/>
    </p:embeddedFont>
    <p:embeddedFont>
      <p:font typeface="Garet" charset="1" panose="00000000000000000000"/>
      <p:regular r:id="rId146"/>
    </p:embeddedFont>
    <p:embeddedFont>
      <p:font typeface="Canva Sans" charset="1" panose="020B0503030501040103"/>
      <p:regular r:id="rId147"/>
    </p:embeddedFont>
    <p:embeddedFont>
      <p:font typeface="Open Sans Bold" charset="1" panose="020B0806030504020204"/>
      <p:regular r:id="rId148"/>
    </p:embeddedFont>
    <p:embeddedFont>
      <p:font typeface="Garet Bold" charset="1" panose="00000000000000000000"/>
      <p:regular r:id="rId149"/>
    </p:embeddedFont>
    <p:embeddedFont>
      <p:font typeface="Aileron" charset="1" panose="00000500000000000000"/>
      <p:regular r:id="rId150"/>
    </p:embeddedFont>
    <p:embeddedFont>
      <p:font typeface="Garet Italics" charset="1" panose="00000000000000000000"/>
      <p:regular r:id="rId151"/>
    </p:embeddedFont>
    <p:embeddedFont>
      <p:font typeface="Garet Bold Italics" charset="1" panose="00000000000000000000"/>
      <p:regular r:id="rId1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fonts/font143.fntdata" Type="http://schemas.openxmlformats.org/officeDocument/2006/relationships/font"/><Relationship Id="rId144" Target="fonts/font144.fntdata" Type="http://schemas.openxmlformats.org/officeDocument/2006/relationships/font"/><Relationship Id="rId145" Target="fonts/font145.fntdata" Type="http://schemas.openxmlformats.org/officeDocument/2006/relationships/font"/><Relationship Id="rId146" Target="fonts/font146.fntdata" Type="http://schemas.openxmlformats.org/officeDocument/2006/relationships/font"/><Relationship Id="rId147" Target="fonts/font147.fntdata" Type="http://schemas.openxmlformats.org/officeDocument/2006/relationships/font"/><Relationship Id="rId148" Target="fonts/font148.fntdata" Type="http://schemas.openxmlformats.org/officeDocument/2006/relationships/font"/><Relationship Id="rId149" Target="fonts/font149.fntdata" Type="http://schemas.openxmlformats.org/officeDocument/2006/relationships/font"/><Relationship Id="rId15" Target="slides/slide10.xml" Type="http://schemas.openxmlformats.org/officeDocument/2006/relationships/slide"/><Relationship Id="rId150" Target="fonts/font150.fntdata" Type="http://schemas.openxmlformats.org/officeDocument/2006/relationships/font"/><Relationship Id="rId151" Target="fonts/font151.fntdata" Type="http://schemas.openxmlformats.org/officeDocument/2006/relationships/font"/><Relationship Id="rId152" Target="fonts/font152.fntdata" Type="http://schemas.openxmlformats.org/officeDocument/2006/relationships/font"/><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www.khronos.org" TargetMode="External" Type="http://schemas.openxmlformats.org/officeDocument/2006/relationships/hyperlink"/><Relationship Id="rId3" Target="../media/image42.gif"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73.gif"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gif"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74.gif"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 Id="rId5" Target="../media/image74.gif"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7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6.gif"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slide3.xml" Type="http://schemas.openxmlformats.org/officeDocument/2006/relationships/slide"/><Relationship Id="rId16" Target="../media/image36.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gif"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1.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slide3.xml" Type="http://schemas.openxmlformats.org/officeDocument/2006/relationships/slide"/><Relationship Id="rId23" Target="../media/image41.gif" Type="http://schemas.openxmlformats.org/officeDocument/2006/relationships/image"/><Relationship Id="rId24" Target="../media/image43.gif" Type="http://schemas.openxmlformats.org/officeDocument/2006/relationships/image"/><Relationship Id="rId25" Target="../media/image18.gif"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28" Target="../media/image60.png" Type="http://schemas.openxmlformats.org/officeDocument/2006/relationships/image"/><Relationship Id="rId29" Target="../media/image61.svg" Type="http://schemas.openxmlformats.org/officeDocument/2006/relationships/image"/><Relationship Id="rId3" Target="../media/image2.svg" Type="http://schemas.openxmlformats.org/officeDocument/2006/relationships/image"/><Relationship Id="rId30" Target="../media/image62.png" Type="http://schemas.openxmlformats.org/officeDocument/2006/relationships/image"/><Relationship Id="rId31" Target="../media/image63.svg" Type="http://schemas.openxmlformats.org/officeDocument/2006/relationships/image"/><Relationship Id="rId32" Target="../media/image14.png" Type="http://schemas.openxmlformats.org/officeDocument/2006/relationships/image"/><Relationship Id="rId33" Target="../media/image15.svg" Type="http://schemas.openxmlformats.org/officeDocument/2006/relationships/image"/><Relationship Id="rId34" Target="../media/image64.png" Type="http://schemas.openxmlformats.org/officeDocument/2006/relationships/image"/><Relationship Id="rId35" Target="../media/image6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slide116.xml" Type="http://schemas.openxmlformats.org/officeDocument/2006/relationships/slide"/><Relationship Id="rId4" Target="slide122.xml" Type="http://schemas.openxmlformats.org/officeDocument/2006/relationships/slide"/><Relationship Id="rId5" Target="../media/image85.png" Type="http://schemas.openxmlformats.org/officeDocument/2006/relationships/image"/><Relationship Id="rId6" Target="../media/image43.gif"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 Id="rId4" Target="../media/image97.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gif"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 Id="rId4" Target="../media/image97.pn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115.xml" Type="http://schemas.openxmlformats.org/officeDocument/2006/relationships/slide"/><Relationship Id="rId4" Target="../media/image72.gif"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67.gif"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3.gif"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42.gif"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74.gif"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 Id="rId5" Target="../media/image74.gif"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66.png" Type="http://schemas.openxmlformats.org/officeDocument/2006/relationships/image"/><Relationship Id="rId4" Target="slide16.xml" Type="http://schemas.openxmlformats.org/officeDocument/2006/relationships/slide"/><Relationship Id="rId5" Target="slide14.xml" Type="http://schemas.openxmlformats.org/officeDocument/2006/relationships/slide"/><Relationship Id="rId6" Target="../media/image43.gif"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3.gif"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42.gif"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42.gif"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42.gif"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42.gif"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slide3.xml" Type="http://schemas.openxmlformats.org/officeDocument/2006/relationships/slide"/><Relationship Id="rId16" Target="../media/image36.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gif"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15.png" Type="http://schemas.openxmlformats.org/officeDocument/2006/relationships/image"/><Relationship Id="rId13" Target="../media/image116.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18" Target="../media/image72.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0.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13.xml" Type="http://schemas.openxmlformats.org/officeDocument/2006/relationships/slide"/><Relationship Id="rId4" Target="../media/image72.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3.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42.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42.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4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gif" Type="http://schemas.openxmlformats.org/officeDocument/2006/relationships/image"/><Relationship Id="rId9" Target="../media/image2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6.gif" Type="http://schemas.openxmlformats.org/officeDocument/2006/relationships/image"/><Relationship Id="rId4" Target="../media/image8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slide3.xml" Type="http://schemas.openxmlformats.org/officeDocument/2006/relationships/slide"/><Relationship Id="rId16" Target="../media/image36.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gif"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1.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slide3.xml" Type="http://schemas.openxmlformats.org/officeDocument/2006/relationships/slide"/><Relationship Id="rId23" Target="../media/image41.gif" Type="http://schemas.openxmlformats.org/officeDocument/2006/relationships/image"/><Relationship Id="rId24" Target="../media/image43.gif" Type="http://schemas.openxmlformats.org/officeDocument/2006/relationships/image"/><Relationship Id="rId25" Target="../media/image18.gif"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28" Target="../media/image60.png" Type="http://schemas.openxmlformats.org/officeDocument/2006/relationships/image"/><Relationship Id="rId29" Target="../media/image61.svg" Type="http://schemas.openxmlformats.org/officeDocument/2006/relationships/image"/><Relationship Id="rId3" Target="../media/image2.svg" Type="http://schemas.openxmlformats.org/officeDocument/2006/relationships/image"/><Relationship Id="rId30" Target="../media/image62.png" Type="http://schemas.openxmlformats.org/officeDocument/2006/relationships/image"/><Relationship Id="rId31" Target="../media/image63.svg" Type="http://schemas.openxmlformats.org/officeDocument/2006/relationships/image"/><Relationship Id="rId32" Target="../media/image14.png" Type="http://schemas.openxmlformats.org/officeDocument/2006/relationships/image"/><Relationship Id="rId33" Target="../media/image15.svg" Type="http://schemas.openxmlformats.org/officeDocument/2006/relationships/image"/><Relationship Id="rId34" Target="../media/image64.png" Type="http://schemas.openxmlformats.org/officeDocument/2006/relationships/image"/><Relationship Id="rId35" Target="../media/image6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slide24.xml" Type="http://schemas.openxmlformats.org/officeDocument/2006/relationships/slide"/><Relationship Id="rId4" Target="slide32.xml" Type="http://schemas.openxmlformats.org/officeDocument/2006/relationships/slide"/><Relationship Id="rId5" Target="../media/image85.png" Type="http://schemas.openxmlformats.org/officeDocument/2006/relationships/image"/><Relationship Id="rId6" Target="../media/image43.gif"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25.gif" Type="http://schemas.openxmlformats.org/officeDocument/2006/relationships/image"/><Relationship Id="rId12" Target="../media/image41.gif" Type="http://schemas.openxmlformats.org/officeDocument/2006/relationships/image"/><Relationship Id="rId13" Target="../media/image42.gif" Type="http://schemas.openxmlformats.org/officeDocument/2006/relationships/image"/><Relationship Id="rId14" Target="../media/image43.gif"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0.png" Type="http://schemas.openxmlformats.org/officeDocument/2006/relationships/image"/><Relationship Id="rId2" Target="../media/image19.png" Type="http://schemas.openxmlformats.org/officeDocument/2006/relationships/image"/><Relationship Id="rId20" Target="../media/image31.svg" Type="http://schemas.openxmlformats.org/officeDocument/2006/relationships/image"/><Relationship Id="rId21" Target="../media/image32.png" Type="http://schemas.openxmlformats.org/officeDocument/2006/relationships/image"/><Relationship Id="rId22" Target="../media/image33.svg" Type="http://schemas.openxmlformats.org/officeDocument/2006/relationships/image"/><Relationship Id="rId23" Target="../media/image34.png" Type="http://schemas.openxmlformats.org/officeDocument/2006/relationships/image"/><Relationship Id="rId24" Target="../media/image35.svg" Type="http://schemas.openxmlformats.org/officeDocument/2006/relationships/image"/><Relationship Id="rId25" Target="slide2.xml" Type="http://schemas.openxmlformats.org/officeDocument/2006/relationships/slide"/><Relationship Id="rId3" Target="../media/image20.svg" Type="http://schemas.openxmlformats.org/officeDocument/2006/relationships/image"/><Relationship Id="rId4" Target="../media/image36.gif"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23.xml" Type="http://schemas.openxmlformats.org/officeDocument/2006/relationships/slide"/><Relationship Id="rId4" Target="../media/image72.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3.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42.gif"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6.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slide38.xml" Type="http://schemas.openxmlformats.org/officeDocument/2006/relationships/slide"/><Relationship Id="rId4" Target="../media/image85.png" Type="http://schemas.openxmlformats.org/officeDocument/2006/relationships/image"/><Relationship Id="rId5" Target="../media/image43.gif"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1.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slide3.xml" Type="http://schemas.openxmlformats.org/officeDocument/2006/relationships/slide"/><Relationship Id="rId23" Target="../media/image41.gif" Type="http://schemas.openxmlformats.org/officeDocument/2006/relationships/image"/><Relationship Id="rId24" Target="../media/image43.gif" Type="http://schemas.openxmlformats.org/officeDocument/2006/relationships/image"/><Relationship Id="rId25" Target="../media/image18.gif"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28" Target="../media/image60.png" Type="http://schemas.openxmlformats.org/officeDocument/2006/relationships/image"/><Relationship Id="rId29" Target="../media/image61.svg" Type="http://schemas.openxmlformats.org/officeDocument/2006/relationships/image"/><Relationship Id="rId3" Target="../media/image2.svg" Type="http://schemas.openxmlformats.org/officeDocument/2006/relationships/image"/><Relationship Id="rId30" Target="../media/image62.png" Type="http://schemas.openxmlformats.org/officeDocument/2006/relationships/image"/><Relationship Id="rId31" Target="../media/image63.svg" Type="http://schemas.openxmlformats.org/officeDocument/2006/relationships/image"/><Relationship Id="rId32" Target="../media/image14.png" Type="http://schemas.openxmlformats.org/officeDocument/2006/relationships/image"/><Relationship Id="rId33" Target="../media/image15.svg" Type="http://schemas.openxmlformats.org/officeDocument/2006/relationships/image"/><Relationship Id="rId34" Target="../media/image64.png" Type="http://schemas.openxmlformats.org/officeDocument/2006/relationships/image"/><Relationship Id="rId35" Target="../media/image6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67.gif"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slide54.xml" Type="http://schemas.openxmlformats.org/officeDocument/2006/relationships/slide"/><Relationship Id="rId4" Target="slide48.xml" Type="http://schemas.openxmlformats.org/officeDocument/2006/relationships/slide"/><Relationship Id="rId5" Target="../media/image85.png" Type="http://schemas.openxmlformats.org/officeDocument/2006/relationships/image"/><Relationship Id="rId6" Target="../media/image43.gif"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8.png" Type="http://schemas.openxmlformats.org/officeDocument/2006/relationships/image"/><Relationship Id="rId4" Target="../media/image70.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gif"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0.gif"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47.xml" Type="http://schemas.openxmlformats.org/officeDocument/2006/relationships/slide"/><Relationship Id="rId4" Target="../media/image72.gif"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67.gif"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3.gif"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3.gif"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gif"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8.png" Type="http://schemas.openxmlformats.org/officeDocument/2006/relationships/image"/><Relationship Id="rId4" Target="slide9.xml" Type="http://schemas.openxmlformats.org/officeDocument/2006/relationships/slide"/><Relationship Id="rId5" Target="slide7.xml" Type="http://schemas.openxmlformats.org/officeDocument/2006/relationships/slide"/><Relationship Id="rId6" Target="../media/image43.gif"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74.gif"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76.gif"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slide3.xml" Type="http://schemas.openxmlformats.org/officeDocument/2006/relationships/slide"/><Relationship Id="rId16" Target="../media/image36.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gif"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1.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slide3.xml" Type="http://schemas.openxmlformats.org/officeDocument/2006/relationships/slide"/><Relationship Id="rId23" Target="../media/image41.gif" Type="http://schemas.openxmlformats.org/officeDocument/2006/relationships/image"/><Relationship Id="rId24" Target="../media/image43.gif" Type="http://schemas.openxmlformats.org/officeDocument/2006/relationships/image"/><Relationship Id="rId25" Target="../media/image18.gif"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28" Target="../media/image60.png" Type="http://schemas.openxmlformats.org/officeDocument/2006/relationships/image"/><Relationship Id="rId29" Target="../media/image61.svg" Type="http://schemas.openxmlformats.org/officeDocument/2006/relationships/image"/><Relationship Id="rId3" Target="../media/image2.svg" Type="http://schemas.openxmlformats.org/officeDocument/2006/relationships/image"/><Relationship Id="rId30" Target="../media/image62.png" Type="http://schemas.openxmlformats.org/officeDocument/2006/relationships/image"/><Relationship Id="rId31" Target="../media/image63.svg" Type="http://schemas.openxmlformats.org/officeDocument/2006/relationships/image"/><Relationship Id="rId32" Target="../media/image14.png" Type="http://schemas.openxmlformats.org/officeDocument/2006/relationships/image"/><Relationship Id="rId33" Target="../media/image15.svg" Type="http://schemas.openxmlformats.org/officeDocument/2006/relationships/image"/><Relationship Id="rId34" Target="../media/image64.png" Type="http://schemas.openxmlformats.org/officeDocument/2006/relationships/image"/><Relationship Id="rId35" Target="../media/image6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gif"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slide82.xml" Type="http://schemas.openxmlformats.org/officeDocument/2006/relationships/slide"/><Relationship Id="rId4" Target="slide73.xml" Type="http://schemas.openxmlformats.org/officeDocument/2006/relationships/slide"/><Relationship Id="rId5" Target="../media/image85.png" Type="http://schemas.openxmlformats.org/officeDocument/2006/relationships/image"/><Relationship Id="rId6" Target="../media/image43.gif"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8.png" Type="http://schemas.openxmlformats.org/officeDocument/2006/relationships/image"/><Relationship Id="rId4" Target="../media/image70.gif"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6.xml" Type="http://schemas.openxmlformats.org/officeDocument/2006/relationships/slide"/><Relationship Id="rId4" Target="../media/image72.gif"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72.xml" Type="http://schemas.openxmlformats.org/officeDocument/2006/relationships/slide"/><Relationship Id="rId4" Target="../media/image72.gif"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3.gif"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gif"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gif"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 Id="rId4" Target="../media/image8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gif"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85.png" Type="http://schemas.openxmlformats.org/officeDocument/2006/relationships/image"/><Relationship Id="rId4" Target="../media/image67.gif"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6.gif"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slide99.xml" Type="http://schemas.openxmlformats.org/officeDocument/2006/relationships/slide"/><Relationship Id="rId4" Target="slide93.xml" Type="http://schemas.openxmlformats.org/officeDocument/2006/relationships/slide"/><Relationship Id="rId5" Target="../media/image85.png" Type="http://schemas.openxmlformats.org/officeDocument/2006/relationships/image"/><Relationship Id="rId6" Target="../media/image43.gif"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6.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70.gif" Type="http://schemas.openxmlformats.org/officeDocument/2006/relationships/image"/><Relationship Id="rId4" Target="../media/image85.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slide92.xml" Type="http://schemas.openxmlformats.org/officeDocument/2006/relationships/slide"/><Relationship Id="rId4" Target="../media/image72.gif"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67.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685149"/>
            <a:chOff x="0" y="0"/>
            <a:chExt cx="4021212" cy="1760698"/>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4021212" cy="1789273"/>
            </a:xfrm>
            <a:prstGeom prst="rect">
              <a:avLst/>
            </a:prstGeom>
          </p:spPr>
          <p:txBody>
            <a:bodyPr anchor="ctr" rtlCol="false" tIns="254000" lIns="254000" bIns="254000" rIns="254000"/>
            <a:lstStyle/>
            <a:p>
              <a:pPr algn="ctr">
                <a:lnSpc>
                  <a:spcPts val="2100"/>
                </a:lnSpc>
              </a:pPr>
            </a:p>
          </p:txBody>
        </p:sp>
      </p:grpSp>
      <p:sp>
        <p:nvSpPr>
          <p:cNvPr name="Freeform 10" id="10" descr="blue and green pixelated flowery tree"/>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descr="pixelated character with yellow hair"/>
          <p:cNvPicPr>
            <a:picLocks noChangeAspect="true"/>
          </p:cNvPicPr>
          <p:nvPr/>
        </p:nvPicPr>
        <p:blipFill>
          <a:blip r:embed="rId8"/>
          <a:srcRect l="0" t="0" r="0" b="0"/>
          <a:stretch>
            <a:fillRect/>
          </a:stretch>
        </p:blipFill>
        <p:spPr>
          <a:xfrm flipH="false" flipV="false" rot="0">
            <a:off x="2361856" y="6943369"/>
            <a:ext cx="2319862" cy="2761741"/>
          </a:xfrm>
          <a:prstGeom prst="rect">
            <a:avLst/>
          </a:prstGeom>
        </p:spPr>
      </p:pic>
      <p:sp>
        <p:nvSpPr>
          <p:cNvPr name="Freeform 12" id="12" descr="pixelated green arrow pointing to the left"/>
          <p:cNvSpPr/>
          <p:nvPr/>
        </p:nvSpPr>
        <p:spPr>
          <a:xfrm flipH="true" flipV="false" rot="0">
            <a:off x="6457336" y="876271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5511053" y="682309"/>
            <a:ext cx="1952265" cy="336677"/>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name="Freeform 14" id="14" descr="health bar pixel art for Player 1"/>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descr="health bar pixel art for Player 2"/>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descr="pixelated cat illustration"/>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5">
              <a:extLst>
                <a:ext uri="{96DAC541-7B7A-43D3-8B79-37D633B846F1}">
                  <asvg:svgBlip xmlns:asvg="http://schemas.microsoft.com/office/drawing/2016/SVG/main" r:embed="rId16"/>
                </a:ext>
              </a:extLst>
            </a:blip>
            <a:stretch>
              <a:fillRect l="0" t="0" r="0" b="-10100"/>
            </a:stretch>
          </a:blipFill>
        </p:spPr>
      </p:sp>
      <p:sp>
        <p:nvSpPr>
          <p:cNvPr name="Freeform 17" id="17" descr="pixelated street lamp"/>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pic>
        <p:nvPicPr>
          <p:cNvPr name="Picture 18" id="18" descr="pixelated yellow star slightly bouncing"/>
          <p:cNvPicPr>
            <a:picLocks noChangeAspect="true"/>
          </p:cNvPicPr>
          <p:nvPr/>
        </p:nvPicPr>
        <p:blipFill>
          <a:blip r:embed="rId19">
            <a:alphaModFix amt="71000"/>
          </a:blip>
          <a:srcRect l="0" t="0" r="0" b="0"/>
          <a:stretch>
            <a:fillRect/>
          </a:stretch>
        </p:blipFill>
        <p:spPr>
          <a:xfrm flipH="false" flipV="false" rot="604890">
            <a:off x="17509575" y="4896612"/>
            <a:ext cx="554300" cy="577396"/>
          </a:xfrm>
          <a:prstGeom prst="rect">
            <a:avLst/>
          </a:prstGeom>
        </p:spPr>
      </p:pic>
      <p:pic>
        <p:nvPicPr>
          <p:cNvPr name="Picture 19" id="19" descr="pixelated yellow star slightly bouncing"/>
          <p:cNvPicPr>
            <a:picLocks noChangeAspect="true"/>
          </p:cNvPicPr>
          <p:nvPr/>
        </p:nvPicPr>
        <p:blipFill>
          <a:blip r:embed="rId19">
            <a:alphaModFix amt="71000"/>
          </a:blip>
          <a:srcRect l="0" t="0" r="0" b="0"/>
          <a:stretch>
            <a:fillRect/>
          </a:stretch>
        </p:blipFill>
        <p:spPr>
          <a:xfrm flipH="false" flipV="false" rot="-1221735">
            <a:off x="17085962" y="3338385"/>
            <a:ext cx="397359" cy="413915"/>
          </a:xfrm>
          <a:prstGeom prst="rect">
            <a:avLst/>
          </a:prstGeom>
        </p:spPr>
      </p:pic>
      <p:pic>
        <p:nvPicPr>
          <p:cNvPr name="Picture 20" id="20" descr="pixelated yellow star slightly bouncing"/>
          <p:cNvPicPr>
            <a:picLocks noChangeAspect="true"/>
          </p:cNvPicPr>
          <p:nvPr/>
        </p:nvPicPr>
        <p:blipFill>
          <a:blip r:embed="rId19">
            <a:alphaModFix amt="71000"/>
          </a:blip>
          <a:srcRect l="0" t="0" r="0" b="0"/>
          <a:stretch>
            <a:fillRect/>
          </a:stretch>
        </p:blipFill>
        <p:spPr>
          <a:xfrm flipH="false" flipV="false" rot="0">
            <a:off x="17517576" y="1957766"/>
            <a:ext cx="269149" cy="280364"/>
          </a:xfrm>
          <a:prstGeom prst="rect">
            <a:avLst/>
          </a:prstGeom>
        </p:spPr>
      </p:pic>
      <p:pic>
        <p:nvPicPr>
          <p:cNvPr name="Picture 21" id="21" descr="pixelated yellow star slightly bouncing"/>
          <p:cNvPicPr>
            <a:picLocks noChangeAspect="true"/>
          </p:cNvPicPr>
          <p:nvPr/>
        </p:nvPicPr>
        <p:blipFill>
          <a:blip r:embed="rId19">
            <a:alphaModFix amt="71000"/>
          </a:blip>
          <a:srcRect l="0" t="0" r="0" b="0"/>
          <a:stretch>
            <a:fillRect/>
          </a:stretch>
        </p:blipFill>
        <p:spPr>
          <a:xfrm flipH="false" flipV="false" rot="-599390">
            <a:off x="421312" y="5056909"/>
            <a:ext cx="554300" cy="577396"/>
          </a:xfrm>
          <a:prstGeom prst="rect">
            <a:avLst/>
          </a:prstGeom>
        </p:spPr>
      </p:pic>
      <p:pic>
        <p:nvPicPr>
          <p:cNvPr name="Picture 22" id="22" descr="pixelated yellow star slightly bouncing"/>
          <p:cNvPicPr>
            <a:picLocks noChangeAspect="true"/>
          </p:cNvPicPr>
          <p:nvPr/>
        </p:nvPicPr>
        <p:blipFill>
          <a:blip r:embed="rId19">
            <a:alphaModFix amt="71000"/>
          </a:blip>
          <a:srcRect l="0" t="0" r="0" b="0"/>
          <a:stretch>
            <a:fillRect/>
          </a:stretch>
        </p:blipFill>
        <p:spPr>
          <a:xfrm flipH="false" flipV="false" rot="368085">
            <a:off x="788009" y="3418711"/>
            <a:ext cx="397359" cy="413915"/>
          </a:xfrm>
          <a:prstGeom prst="rect">
            <a:avLst/>
          </a:prstGeom>
        </p:spPr>
      </p:pic>
      <p:pic>
        <p:nvPicPr>
          <p:cNvPr name="Picture 23" id="23" descr="pixelated yellow star slightly bouncing"/>
          <p:cNvPicPr>
            <a:picLocks noChangeAspect="true"/>
          </p:cNvPicPr>
          <p:nvPr/>
        </p:nvPicPr>
        <p:blipFill>
          <a:blip r:embed="rId19">
            <a:alphaModFix amt="71000"/>
          </a:blip>
          <a:srcRect l="0" t="0" r="0" b="0"/>
          <a:stretch>
            <a:fillRect/>
          </a:stretch>
        </p:blipFill>
        <p:spPr>
          <a:xfrm flipH="false" flipV="false" rot="-980286">
            <a:off x="463881" y="1925570"/>
            <a:ext cx="269149" cy="280364"/>
          </a:xfrm>
          <a:prstGeom prst="rect">
            <a:avLst/>
          </a:prstGeom>
        </p:spPr>
      </p:pic>
      <p:sp>
        <p:nvSpPr>
          <p:cNvPr name="TextBox 24" id="24"/>
          <p:cNvSpPr txBox="true"/>
          <p:nvPr/>
        </p:nvSpPr>
        <p:spPr>
          <a:xfrm rot="0">
            <a:off x="828291" y="639714"/>
            <a:ext cx="1866718" cy="336677"/>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PLAYER 1</a:t>
            </a:r>
          </a:p>
        </p:txBody>
      </p:sp>
      <p:sp>
        <p:nvSpPr>
          <p:cNvPr name="TextBox 25" id="25"/>
          <p:cNvSpPr txBox="true"/>
          <p:nvPr/>
        </p:nvSpPr>
        <p:spPr>
          <a:xfrm rot="0">
            <a:off x="5041901" y="5669785"/>
            <a:ext cx="8148911" cy="474344"/>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Disket Mono"/>
                <a:ea typeface="Disket Mono"/>
                <a:cs typeface="Disket Mono"/>
                <a:sym typeface="Disket Mono"/>
              </a:rPr>
              <a:t>AVOID THE DISCIPLINARY COMMITTEE</a:t>
            </a:r>
          </a:p>
        </p:txBody>
      </p:sp>
      <p:sp>
        <p:nvSpPr>
          <p:cNvPr name="TextBox 26" id="26"/>
          <p:cNvSpPr txBox="true"/>
          <p:nvPr/>
        </p:nvSpPr>
        <p:spPr>
          <a:xfrm rot="0">
            <a:off x="2334212" y="3798974"/>
            <a:ext cx="13564288" cy="1602103"/>
          </a:xfrm>
          <a:prstGeom prst="rect">
            <a:avLst/>
          </a:prstGeom>
        </p:spPr>
        <p:txBody>
          <a:bodyPr anchor="t" rtlCol="false" tIns="0" lIns="0" bIns="0" rIns="0">
            <a:spAutoFit/>
          </a:bodyPr>
          <a:lstStyle/>
          <a:p>
            <a:pPr algn="ctr">
              <a:lnSpc>
                <a:spcPts val="11759"/>
              </a:lnSpc>
            </a:pPr>
            <a:r>
              <a:rPr lang="en-US" sz="10499">
                <a:solidFill>
                  <a:srgbClr val="FF63D8"/>
                </a:solidFill>
                <a:latin typeface="Arcade Gamer"/>
                <a:ea typeface="Arcade Gamer"/>
                <a:cs typeface="Arcade Gamer"/>
                <a:sym typeface="Arcade Gamer"/>
              </a:rPr>
              <a:t>DC--</a:t>
            </a:r>
          </a:p>
        </p:txBody>
      </p:sp>
      <p:sp>
        <p:nvSpPr>
          <p:cNvPr name="TextBox 27" id="27"/>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76007" y="6361113"/>
            <a:ext cx="4954272" cy="2350135"/>
          </a:xfrm>
          <a:prstGeom prst="rect">
            <a:avLst/>
          </a:prstGeom>
        </p:spPr>
        <p:txBody>
          <a:bodyPr anchor="t" rtlCol="false" tIns="0" lIns="0" bIns="0" rIns="0">
            <a:spAutoFit/>
          </a:bodyPr>
          <a:lstStyle/>
          <a:p>
            <a:pPr algn="ctr" marL="0" indent="0" lvl="0">
              <a:lnSpc>
                <a:spcPts val="3080"/>
              </a:lnSpc>
              <a:spcBef>
                <a:spcPct val="0"/>
              </a:spcBef>
            </a:pPr>
            <a:r>
              <a:rPr lang="en-US" sz="2800" spc="-56">
                <a:solidFill>
                  <a:srgbClr val="FFFFFF"/>
                </a:solidFill>
                <a:latin typeface="Garet"/>
                <a:ea typeface="Garet"/>
                <a:cs typeface="Garet"/>
                <a:sym typeface="Garet"/>
              </a:rPr>
              <a:t>OpenGL is mainly considered to be a graphics API widely used to render the graphics we see on the screen in many popular software. </a:t>
            </a:r>
          </a:p>
        </p:txBody>
      </p:sp>
      <p:sp>
        <p:nvSpPr>
          <p:cNvPr name="TextBox 3" id="3"/>
          <p:cNvSpPr txBox="true"/>
          <p:nvPr/>
        </p:nvSpPr>
        <p:spPr>
          <a:xfrm rot="0">
            <a:off x="6619557" y="6361113"/>
            <a:ext cx="4954272" cy="1959610"/>
          </a:xfrm>
          <a:prstGeom prst="rect">
            <a:avLst/>
          </a:prstGeom>
        </p:spPr>
        <p:txBody>
          <a:bodyPr anchor="t" rtlCol="false" tIns="0" lIns="0" bIns="0" rIns="0">
            <a:spAutoFit/>
          </a:bodyPr>
          <a:lstStyle/>
          <a:p>
            <a:pPr algn="ctr" marL="0" indent="0" lvl="0">
              <a:lnSpc>
                <a:spcPts val="3079"/>
              </a:lnSpc>
              <a:spcBef>
                <a:spcPct val="0"/>
              </a:spcBef>
            </a:pPr>
            <a:r>
              <a:rPr lang="en-US" sz="2799" spc="-55">
                <a:solidFill>
                  <a:srgbClr val="FFFFFF"/>
                </a:solidFill>
                <a:latin typeface="Garet"/>
                <a:ea typeface="Garet"/>
                <a:cs typeface="Garet"/>
                <a:sym typeface="Garet"/>
              </a:rPr>
              <a:t>However, OpenGL by itself is not an API but merely a specification developed and maintained by the </a:t>
            </a:r>
            <a:r>
              <a:rPr lang="en-US" sz="2799" spc="-55" u="sng">
                <a:solidFill>
                  <a:srgbClr val="FFFFFF"/>
                </a:solidFill>
                <a:latin typeface="Garet"/>
                <a:ea typeface="Garet"/>
                <a:cs typeface="Garet"/>
                <a:sym typeface="Garet"/>
                <a:hlinkClick r:id="rId2" tooltip="http://www.khronos.org"/>
              </a:rPr>
              <a:t>Khronos Group</a:t>
            </a:r>
            <a:r>
              <a:rPr lang="en-US" sz="2799" spc="-55">
                <a:solidFill>
                  <a:srgbClr val="FFFFFF"/>
                </a:solidFill>
                <a:latin typeface="Garet"/>
                <a:ea typeface="Garet"/>
                <a:cs typeface="Garet"/>
                <a:sym typeface="Garet"/>
              </a:rPr>
              <a:t>.</a:t>
            </a:r>
          </a:p>
        </p:txBody>
      </p:sp>
      <p:sp>
        <p:nvSpPr>
          <p:cNvPr name="TextBox 4" id="4"/>
          <p:cNvSpPr txBox="true"/>
          <p:nvPr/>
        </p:nvSpPr>
        <p:spPr>
          <a:xfrm rot="0">
            <a:off x="12163107" y="6361113"/>
            <a:ext cx="4954272" cy="1959610"/>
          </a:xfrm>
          <a:prstGeom prst="rect">
            <a:avLst/>
          </a:prstGeom>
        </p:spPr>
        <p:txBody>
          <a:bodyPr anchor="t" rtlCol="false" tIns="0" lIns="0" bIns="0" rIns="0">
            <a:spAutoFit/>
          </a:bodyPr>
          <a:lstStyle/>
          <a:p>
            <a:pPr algn="ctr" marL="0" indent="0" lvl="0">
              <a:lnSpc>
                <a:spcPts val="3080"/>
              </a:lnSpc>
              <a:spcBef>
                <a:spcPct val="0"/>
              </a:spcBef>
            </a:pPr>
            <a:r>
              <a:rPr lang="en-US" sz="2800" spc="-56">
                <a:solidFill>
                  <a:srgbClr val="FFFFFF"/>
                </a:solidFill>
                <a:latin typeface="Garet"/>
                <a:ea typeface="Garet"/>
                <a:cs typeface="Garet"/>
                <a:sym typeface="Garet"/>
              </a:rPr>
              <a:t>The OpenGL specification specifies exactly what the result/output of each function should be and how it should perform.</a:t>
            </a:r>
          </a:p>
        </p:txBody>
      </p:sp>
      <p:grpSp>
        <p:nvGrpSpPr>
          <p:cNvPr name="Group 5" id="5"/>
          <p:cNvGrpSpPr/>
          <p:nvPr/>
        </p:nvGrpSpPr>
        <p:grpSpPr>
          <a:xfrm rot="0">
            <a:off x="2946948" y="4403405"/>
            <a:ext cx="1239263" cy="123926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7" id="7"/>
          <p:cNvSpPr txBox="true"/>
          <p:nvPr/>
        </p:nvSpPr>
        <p:spPr>
          <a:xfrm rot="0">
            <a:off x="2946948" y="4311392"/>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1</a:t>
            </a:r>
          </a:p>
        </p:txBody>
      </p:sp>
      <p:grpSp>
        <p:nvGrpSpPr>
          <p:cNvPr name="Group 8" id="8"/>
          <p:cNvGrpSpPr/>
          <p:nvPr/>
        </p:nvGrpSpPr>
        <p:grpSpPr>
          <a:xfrm rot="0">
            <a:off x="8477061" y="4403405"/>
            <a:ext cx="1239263" cy="1239263"/>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0" id="10"/>
          <p:cNvSpPr txBox="true"/>
          <p:nvPr/>
        </p:nvSpPr>
        <p:spPr>
          <a:xfrm rot="0">
            <a:off x="8477061" y="4311392"/>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2</a:t>
            </a:r>
          </a:p>
        </p:txBody>
      </p:sp>
      <p:grpSp>
        <p:nvGrpSpPr>
          <p:cNvPr name="Group 11" id="11"/>
          <p:cNvGrpSpPr/>
          <p:nvPr/>
        </p:nvGrpSpPr>
        <p:grpSpPr>
          <a:xfrm rot="0">
            <a:off x="14020611" y="4403405"/>
            <a:ext cx="1239263" cy="123926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3" id="13"/>
          <p:cNvSpPr txBox="true"/>
          <p:nvPr/>
        </p:nvSpPr>
        <p:spPr>
          <a:xfrm rot="0">
            <a:off x="14020611" y="4311392"/>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3</a:t>
            </a:r>
          </a:p>
        </p:txBody>
      </p:sp>
      <p:sp>
        <p:nvSpPr>
          <p:cNvPr name="TextBox 14" id="14"/>
          <p:cNvSpPr txBox="true"/>
          <p:nvPr/>
        </p:nvSpPr>
        <p:spPr>
          <a:xfrm rot="0">
            <a:off x="1076007" y="1461451"/>
            <a:ext cx="16135986" cy="1811133"/>
          </a:xfrm>
          <a:prstGeom prst="rect">
            <a:avLst/>
          </a:prstGeom>
        </p:spPr>
        <p:txBody>
          <a:bodyPr anchor="t" rtlCol="false" tIns="0" lIns="0" bIns="0" rIns="0">
            <a:spAutoFit/>
          </a:bodyPr>
          <a:lstStyle/>
          <a:p>
            <a:pPr algn="ctr">
              <a:lnSpc>
                <a:spcPts val="7273"/>
              </a:lnSpc>
              <a:spcBef>
                <a:spcPct val="0"/>
              </a:spcBef>
            </a:pPr>
            <a:r>
              <a:rPr lang="en-US" sz="5195" spc="452">
                <a:solidFill>
                  <a:srgbClr val="FFFFFF"/>
                </a:solidFill>
                <a:latin typeface="Disket Mono"/>
                <a:ea typeface="Disket Mono"/>
                <a:cs typeface="Disket Mono"/>
                <a:sym typeface="Disket Mono"/>
              </a:rPr>
              <a:t>“The GL stands for Good Luck because you’re gonna need it”</a:t>
            </a:r>
          </a:p>
        </p:txBody>
      </p:sp>
      <p:pic>
        <p:nvPicPr>
          <p:cNvPr name="Picture 15" id="15"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Random Student:</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Man, our bus really is old, the colors are way off</a:t>
              </a:r>
            </a:p>
          </p:txBody>
        </p:sp>
      </p:gr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1240294"/>
            <a:chOff x="0" y="0"/>
            <a:chExt cx="19764247" cy="16537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9421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Oh, that’s just because our world still uses the primitive lighting method; we need to switch to the “Blinn-Phong Method” soon.</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403593"/>
            <a:ext cx="14163679" cy="4095996"/>
            <a:chOff x="0" y="0"/>
            <a:chExt cx="18884905" cy="5461328"/>
          </a:xfrm>
        </p:grpSpPr>
        <p:sp>
          <p:nvSpPr>
            <p:cNvPr name="TextBox 7" id="7"/>
            <p:cNvSpPr txBox="true"/>
            <p:nvPr/>
          </p:nvSpPr>
          <p:spPr>
            <a:xfrm rot="0">
              <a:off x="0" y="-104775"/>
              <a:ext cx="18884905" cy="47582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SO I guess I will have to teac-</a:t>
              </a:r>
            </a:p>
            <a:p>
              <a:pPr algn="ctr">
                <a:lnSpc>
                  <a:spcPts val="7130"/>
                </a:lnSpc>
              </a:pPr>
            </a:p>
            <a:p>
              <a:pPr algn="ctr">
                <a:lnSpc>
                  <a:spcPts val="7130"/>
                </a:lnSpc>
              </a:pPr>
              <a:r>
                <a:rPr lang="en-US" sz="5093" b="true">
                  <a:solidFill>
                    <a:srgbClr val="FFFFFF"/>
                  </a:solidFill>
                  <a:latin typeface="Disket Mono Bold"/>
                  <a:ea typeface="Disket Mono Bold"/>
                  <a:cs typeface="Disket Mono Bold"/>
                  <a:sym typeface="Disket Mono Bold"/>
                </a:rPr>
                <a:t>wait what? he knows this?</a:t>
              </a:r>
            </a:p>
            <a:p>
              <a:pPr algn="ctr">
                <a:lnSpc>
                  <a:spcPts val="7130"/>
                </a:lnSpc>
              </a:pPr>
            </a:p>
          </p:txBody>
        </p:sp>
        <p:sp>
          <p:nvSpPr>
            <p:cNvPr name="TextBox 8" id="8"/>
            <p:cNvSpPr txBox="true"/>
            <p:nvPr/>
          </p:nvSpPr>
          <p:spPr>
            <a:xfrm rot="0">
              <a:off x="0" y="48277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Random Student:</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What is that?</a:t>
              </a:r>
            </a:p>
          </p:txBody>
        </p:sp>
      </p:gr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Let me explain.</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spinning helmet"/>
          <p:cNvPicPr>
            <a:picLocks noChangeAspect="true"/>
          </p:cNvPicPr>
          <p:nvPr/>
        </p:nvPicPr>
        <p:blipFill>
          <a:blip r:embed="rId4"/>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06051" y="3043783"/>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Primitive lighting</a:t>
            </a:r>
          </a:p>
        </p:txBody>
      </p:sp>
      <p:sp>
        <p:nvSpPr>
          <p:cNvPr name="TextBox 3" id="3"/>
          <p:cNvSpPr txBox="true"/>
          <p:nvPr/>
        </p:nvSpPr>
        <p:spPr>
          <a:xfrm rot="0">
            <a:off x="2306051" y="4926738"/>
            <a:ext cx="14156393" cy="238315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Primitive Lighting is the method where the actual observed color of an object is defined by simply multiplying the values of the light source intensities and the actual color of the object.</a:t>
            </a:r>
          </a:p>
          <a:p>
            <a:pPr algn="l" marL="582933" indent="-291467" lvl="1">
              <a:lnSpc>
                <a:spcPts val="3780"/>
              </a:lnSpc>
              <a:buFont typeface="Arial"/>
              <a:buChar char="•"/>
            </a:pPr>
            <a:r>
              <a:rPr lang="en-US" sz="2700">
                <a:solidFill>
                  <a:srgbClr val="FFFFFF"/>
                </a:solidFill>
                <a:latin typeface="Garet"/>
                <a:ea typeface="Garet"/>
                <a:cs typeface="Garet"/>
                <a:sym typeface="Garet"/>
              </a:rPr>
              <a:t>This gives a good enough approximation of the light but is extremely color inaccuar  </a:t>
            </a:r>
          </a:p>
        </p:txBody>
      </p:sp>
      <p:sp>
        <p:nvSpPr>
          <p:cNvPr name="TextBox 4" id="4"/>
          <p:cNvSpPr txBox="true"/>
          <p:nvPr/>
        </p:nvSpPr>
        <p:spPr>
          <a:xfrm rot="0">
            <a:off x="1250203" y="4062958"/>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Garet"/>
                <a:ea typeface="Garet"/>
                <a:cs typeface="Garet"/>
                <a:sym typeface="Garet"/>
              </a:rPr>
              <a:t>And then god said, “Let there be light”</a:t>
            </a:r>
          </a:p>
        </p:txBody>
      </p:sp>
      <p:pic>
        <p:nvPicPr>
          <p:cNvPr name="Picture 5" id="5" descr="pixelated key slightly bouncing"/>
          <p:cNvPicPr>
            <a:picLocks noChangeAspect="true"/>
          </p:cNvPicPr>
          <p:nvPr/>
        </p:nvPicPr>
        <p:blipFill>
          <a:blip r:embed="rId2"/>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06051" y="1975764"/>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Advanced Lighting</a:t>
            </a:r>
          </a:p>
        </p:txBody>
      </p:sp>
      <p:sp>
        <p:nvSpPr>
          <p:cNvPr name="TextBox 3" id="3"/>
          <p:cNvSpPr txBox="true"/>
          <p:nvPr/>
        </p:nvSpPr>
        <p:spPr>
          <a:xfrm rot="0">
            <a:off x="2306051" y="3590647"/>
            <a:ext cx="14156393" cy="478726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Normally, advanced lighting in OpenGL is done by combining:</a:t>
            </a:r>
          </a:p>
          <a:p>
            <a:pPr algn="l" marL="1165866" indent="-388622" lvl="2">
              <a:lnSpc>
                <a:spcPts val="3780"/>
              </a:lnSpc>
              <a:buAutoNum type="alphaLcPeriod" startAt="1"/>
            </a:pPr>
            <a:r>
              <a:rPr lang="en-US" sz="2700">
                <a:solidFill>
                  <a:srgbClr val="FFFFFF"/>
                </a:solidFill>
                <a:latin typeface="Garet"/>
                <a:ea typeface="Garet"/>
                <a:cs typeface="Garet"/>
                <a:sym typeface="Garet"/>
              </a:rPr>
              <a:t>Ambient Lighting</a:t>
            </a:r>
          </a:p>
          <a:p>
            <a:pPr algn="l" marL="1165866" indent="-388622" lvl="2">
              <a:lnSpc>
                <a:spcPts val="3780"/>
              </a:lnSpc>
              <a:buAutoNum type="alphaLcPeriod" startAt="1"/>
            </a:pPr>
            <a:r>
              <a:rPr lang="en-US" sz="2700">
                <a:solidFill>
                  <a:srgbClr val="FFFFFF"/>
                </a:solidFill>
                <a:latin typeface="Garet"/>
                <a:ea typeface="Garet"/>
                <a:cs typeface="Garet"/>
                <a:sym typeface="Garet"/>
              </a:rPr>
              <a:t>Diffuse Lighting</a:t>
            </a:r>
          </a:p>
          <a:p>
            <a:pPr algn="l" marL="1165866" indent="-388622" lvl="2">
              <a:lnSpc>
                <a:spcPts val="3780"/>
              </a:lnSpc>
              <a:buAutoNum type="alphaLcPeriod" startAt="1"/>
            </a:pPr>
            <a:r>
              <a:rPr lang="en-US" sz="2700">
                <a:solidFill>
                  <a:srgbClr val="FFFFFF"/>
                </a:solidFill>
                <a:latin typeface="Garet"/>
                <a:ea typeface="Garet"/>
                <a:cs typeface="Garet"/>
                <a:sym typeface="Garet"/>
              </a:rPr>
              <a:t>Specular Lighting</a:t>
            </a:r>
          </a:p>
          <a:p>
            <a:pPr algn="l" marL="582933" indent="-291467" lvl="1">
              <a:lnSpc>
                <a:spcPts val="3780"/>
              </a:lnSpc>
              <a:buFont typeface="Arial"/>
              <a:buChar char="•"/>
            </a:pPr>
            <a:r>
              <a:rPr lang="en-US" sz="2700">
                <a:solidFill>
                  <a:srgbClr val="FFFFFF"/>
                </a:solidFill>
                <a:latin typeface="Garet"/>
                <a:ea typeface="Garet"/>
                <a:cs typeface="Garet"/>
                <a:sym typeface="Garet"/>
              </a:rPr>
              <a:t>A combination of these lighting methods gives us a pretty accurate depiction of the lighting in real life. </a:t>
            </a:r>
          </a:p>
          <a:p>
            <a:pPr algn="l" marL="582933" indent="-291467" lvl="1">
              <a:lnSpc>
                <a:spcPts val="3780"/>
              </a:lnSpc>
              <a:buFont typeface="Arial"/>
              <a:buChar char="•"/>
            </a:pPr>
            <a:r>
              <a:rPr lang="en-US" sz="2700">
                <a:solidFill>
                  <a:srgbClr val="FFFFFF"/>
                </a:solidFill>
                <a:latin typeface="Garet"/>
                <a:ea typeface="Garet"/>
                <a:cs typeface="Garet"/>
                <a:sym typeface="Garet"/>
              </a:rPr>
              <a:t>This is called the ‘Phong’ lighting style.</a:t>
            </a:r>
          </a:p>
          <a:p>
            <a:pPr algn="l" marL="582933" indent="-291467" lvl="1">
              <a:lnSpc>
                <a:spcPts val="3780"/>
              </a:lnSpc>
              <a:buFont typeface="Arial"/>
              <a:buChar char="•"/>
            </a:pPr>
            <a:r>
              <a:rPr lang="en-US" sz="2700">
                <a:solidFill>
                  <a:srgbClr val="FFFFFF"/>
                </a:solidFill>
                <a:latin typeface="Garet"/>
                <a:ea typeface="Garet"/>
                <a:cs typeface="Garet"/>
                <a:sym typeface="Garet"/>
              </a:rPr>
              <a:t>The main drawback with this method is that its specular reflections break down in certain conditions, specifically when the shininess property is low resulting in a large (rough) specular area. </a:t>
            </a:r>
          </a:p>
        </p:txBody>
      </p:sp>
      <p:sp>
        <p:nvSpPr>
          <p:cNvPr name="TextBox 4" id="4"/>
          <p:cNvSpPr txBox="true"/>
          <p:nvPr/>
        </p:nvSpPr>
        <p:spPr>
          <a:xfrm rot="0">
            <a:off x="1250203" y="2994939"/>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Garet"/>
                <a:ea typeface="Garet"/>
                <a:cs typeface="Garet"/>
                <a:sym typeface="Garet"/>
              </a:rPr>
              <a:t>And then god said, “Let there be light”</a:t>
            </a:r>
          </a:p>
        </p:txBody>
      </p:sp>
      <p:pic>
        <p:nvPicPr>
          <p:cNvPr name="Picture 5" id="5"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78337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Advanced Lighting</a:t>
            </a:r>
          </a:p>
        </p:txBody>
      </p:sp>
      <p:sp>
        <p:nvSpPr>
          <p:cNvPr name="Freeform 3" id="3"/>
          <p:cNvSpPr/>
          <p:nvPr/>
        </p:nvSpPr>
        <p:spPr>
          <a:xfrm flipH="false" flipV="false" rot="0">
            <a:off x="3559525" y="3977681"/>
            <a:ext cx="3105253" cy="2187722"/>
          </a:xfrm>
          <a:custGeom>
            <a:avLst/>
            <a:gdLst/>
            <a:ahLst/>
            <a:cxnLst/>
            <a:rect r="r" b="b" t="t" l="l"/>
            <a:pathLst>
              <a:path h="2187722" w="3105253">
                <a:moveTo>
                  <a:pt x="0" y="0"/>
                </a:moveTo>
                <a:lnTo>
                  <a:pt x="3105253" y="0"/>
                </a:lnTo>
                <a:lnTo>
                  <a:pt x="3105253" y="2187722"/>
                </a:lnTo>
                <a:lnTo>
                  <a:pt x="0" y="2187722"/>
                </a:lnTo>
                <a:lnTo>
                  <a:pt x="0" y="0"/>
                </a:lnTo>
                <a:close/>
              </a:path>
            </a:pathLst>
          </a:custGeom>
          <a:blipFill>
            <a:blip r:embed="rId2"/>
            <a:stretch>
              <a:fillRect l="0" t="-11068" r="0" b="0"/>
            </a:stretch>
          </a:blipFill>
        </p:spPr>
      </p:sp>
      <p:sp>
        <p:nvSpPr>
          <p:cNvPr name="TextBox 4" id="4"/>
          <p:cNvSpPr txBox="true"/>
          <p:nvPr/>
        </p:nvSpPr>
        <p:spPr>
          <a:xfrm rot="0">
            <a:off x="1028700" y="280254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Garet"/>
                <a:ea typeface="Garet"/>
                <a:cs typeface="Garet"/>
                <a:sym typeface="Garet"/>
              </a:rPr>
              <a:t>And then god said, “Let there be light”</a:t>
            </a:r>
          </a:p>
        </p:txBody>
      </p:sp>
      <p:sp>
        <p:nvSpPr>
          <p:cNvPr name="TextBox 5" id="5"/>
          <p:cNvSpPr txBox="true"/>
          <p:nvPr/>
        </p:nvSpPr>
        <p:spPr>
          <a:xfrm rot="0">
            <a:off x="7225143" y="3768738"/>
            <a:ext cx="7503332" cy="2715894"/>
          </a:xfrm>
          <a:prstGeom prst="rect">
            <a:avLst/>
          </a:prstGeom>
        </p:spPr>
        <p:txBody>
          <a:bodyPr anchor="t" rtlCol="false" tIns="0" lIns="0" bIns="0" rIns="0">
            <a:spAutoFit/>
          </a:bodyPr>
          <a:lstStyle/>
          <a:p>
            <a:pPr algn="ctr">
              <a:lnSpc>
                <a:spcPts val="3080"/>
              </a:lnSpc>
            </a:pPr>
            <a:r>
              <a:rPr lang="en-US" sz="2200">
                <a:solidFill>
                  <a:srgbClr val="FFFFFF"/>
                </a:solidFill>
                <a:latin typeface="Garet"/>
                <a:ea typeface="Garet"/>
                <a:cs typeface="Garet"/>
                <a:sym typeface="Garet"/>
              </a:rPr>
              <a:t>You can see at the edges that the specular area is immediately cut off. The reason this happens is because the angle between the view and reflection vector doesn't go over 90 degrees. If the angle is larger than 90 degrees, the resulting dot product becomes negative and this results in a specular exponent of 0.0</a:t>
            </a:r>
          </a:p>
        </p:txBody>
      </p:sp>
      <p:sp>
        <p:nvSpPr>
          <p:cNvPr name="TextBox 6" id="6"/>
          <p:cNvSpPr txBox="true"/>
          <p:nvPr/>
        </p:nvSpPr>
        <p:spPr>
          <a:xfrm rot="0">
            <a:off x="2084548" y="6974574"/>
            <a:ext cx="1415639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To overcome this problem, we introduce a halfway vector and use the “Blinn-Phong” lighting method </a:t>
            </a:r>
          </a:p>
        </p:txBody>
      </p:sp>
      <p:pic>
        <p:nvPicPr>
          <p:cNvPr name="Picture 7" id="7" descr="pixelated book slightly bouncing"/>
          <p:cNvPicPr>
            <a:picLocks noChangeAspect="true"/>
          </p:cNvPicPr>
          <p:nvPr/>
        </p:nvPicPr>
        <p:blipFill>
          <a:blip r:embed="rId3"/>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06051" y="1490506"/>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Blinn-Phong Lighting</a:t>
            </a:r>
          </a:p>
        </p:txBody>
      </p:sp>
      <p:sp>
        <p:nvSpPr>
          <p:cNvPr name="Freeform 3" id="3"/>
          <p:cNvSpPr/>
          <p:nvPr/>
        </p:nvSpPr>
        <p:spPr>
          <a:xfrm flipH="false" flipV="false" rot="0">
            <a:off x="2306051" y="6234934"/>
            <a:ext cx="3679530" cy="2628236"/>
          </a:xfrm>
          <a:custGeom>
            <a:avLst/>
            <a:gdLst/>
            <a:ahLst/>
            <a:cxnLst/>
            <a:rect r="r" b="b" t="t" l="l"/>
            <a:pathLst>
              <a:path h="2628236" w="3679530">
                <a:moveTo>
                  <a:pt x="0" y="0"/>
                </a:moveTo>
                <a:lnTo>
                  <a:pt x="3679530" y="0"/>
                </a:lnTo>
                <a:lnTo>
                  <a:pt x="3679530" y="2628235"/>
                </a:lnTo>
                <a:lnTo>
                  <a:pt x="0" y="2628235"/>
                </a:lnTo>
                <a:lnTo>
                  <a:pt x="0" y="0"/>
                </a:lnTo>
                <a:close/>
              </a:path>
            </a:pathLst>
          </a:custGeom>
          <a:blipFill>
            <a:blip r:embed="rId2"/>
            <a:stretch>
              <a:fillRect l="0" t="0" r="0" b="0"/>
            </a:stretch>
          </a:blipFill>
        </p:spPr>
      </p:sp>
      <p:sp>
        <p:nvSpPr>
          <p:cNvPr name="Freeform 4" id="4"/>
          <p:cNvSpPr/>
          <p:nvPr/>
        </p:nvSpPr>
        <p:spPr>
          <a:xfrm flipH="false" flipV="false" rot="0">
            <a:off x="6249336" y="6234934"/>
            <a:ext cx="3631414" cy="2628236"/>
          </a:xfrm>
          <a:custGeom>
            <a:avLst/>
            <a:gdLst/>
            <a:ahLst/>
            <a:cxnLst/>
            <a:rect r="r" b="b" t="t" l="l"/>
            <a:pathLst>
              <a:path h="2628236" w="3631414">
                <a:moveTo>
                  <a:pt x="0" y="0"/>
                </a:moveTo>
                <a:lnTo>
                  <a:pt x="3631413" y="0"/>
                </a:lnTo>
                <a:lnTo>
                  <a:pt x="3631413" y="2628235"/>
                </a:lnTo>
                <a:lnTo>
                  <a:pt x="0" y="2628235"/>
                </a:lnTo>
                <a:lnTo>
                  <a:pt x="0" y="0"/>
                </a:lnTo>
                <a:close/>
              </a:path>
            </a:pathLst>
          </a:custGeom>
          <a:blipFill>
            <a:blip r:embed="rId3"/>
            <a:stretch>
              <a:fillRect l="0" t="0" r="0" b="0"/>
            </a:stretch>
          </a:blipFill>
        </p:spPr>
      </p:sp>
      <p:sp>
        <p:nvSpPr>
          <p:cNvPr name="Freeform 5" id="5"/>
          <p:cNvSpPr/>
          <p:nvPr/>
        </p:nvSpPr>
        <p:spPr>
          <a:xfrm flipH="false" flipV="false" rot="0">
            <a:off x="12368267" y="7041728"/>
            <a:ext cx="3217471" cy="1615356"/>
          </a:xfrm>
          <a:custGeom>
            <a:avLst/>
            <a:gdLst/>
            <a:ahLst/>
            <a:cxnLst/>
            <a:rect r="r" b="b" t="t" l="l"/>
            <a:pathLst>
              <a:path h="1615356" w="3217471">
                <a:moveTo>
                  <a:pt x="0" y="0"/>
                </a:moveTo>
                <a:lnTo>
                  <a:pt x="3217471" y="0"/>
                </a:lnTo>
                <a:lnTo>
                  <a:pt x="3217471" y="1615356"/>
                </a:lnTo>
                <a:lnTo>
                  <a:pt x="0" y="1615356"/>
                </a:lnTo>
                <a:lnTo>
                  <a:pt x="0" y="0"/>
                </a:lnTo>
                <a:close/>
              </a:path>
            </a:pathLst>
          </a:custGeom>
          <a:blipFill>
            <a:blip r:embed="rId4"/>
            <a:stretch>
              <a:fillRect l="0" t="0" r="0" b="0"/>
            </a:stretch>
          </a:blipFill>
        </p:spPr>
      </p:sp>
      <p:sp>
        <p:nvSpPr>
          <p:cNvPr name="TextBox 6" id="6"/>
          <p:cNvSpPr txBox="true"/>
          <p:nvPr/>
        </p:nvSpPr>
        <p:spPr>
          <a:xfrm rot="0">
            <a:off x="2306051" y="3105389"/>
            <a:ext cx="14156393" cy="237172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In this method, instead of using the angle between the view vector and the normal vector as the Specular metric, we define a vector halfway between the view and the lighting vector and use the angle between the Halfway Vector and the Normal Vector as the Specular metric, ensuring that the angle never exceeds 90°.</a:t>
            </a:r>
          </a:p>
        </p:txBody>
      </p:sp>
      <p:sp>
        <p:nvSpPr>
          <p:cNvPr name="TextBox 7" id="7"/>
          <p:cNvSpPr txBox="true"/>
          <p:nvPr/>
        </p:nvSpPr>
        <p:spPr>
          <a:xfrm rot="0">
            <a:off x="2306051" y="5779639"/>
            <a:ext cx="3679530" cy="455295"/>
          </a:xfrm>
          <a:prstGeom prst="rect">
            <a:avLst/>
          </a:prstGeom>
        </p:spPr>
        <p:txBody>
          <a:bodyPr anchor="t" rtlCol="false" tIns="0" lIns="0" bIns="0" rIns="0">
            <a:spAutoFit/>
          </a:bodyPr>
          <a:lstStyle/>
          <a:p>
            <a:pPr algn="ctr">
              <a:lnSpc>
                <a:spcPts val="3780"/>
              </a:lnSpc>
            </a:pPr>
            <a:r>
              <a:rPr lang="en-US" sz="2700">
                <a:solidFill>
                  <a:srgbClr val="C1FF72"/>
                </a:solidFill>
                <a:latin typeface="Garet"/>
                <a:ea typeface="Garet"/>
                <a:cs typeface="Garet"/>
                <a:sym typeface="Garet"/>
              </a:rPr>
              <a:t>Phong</a:t>
            </a:r>
          </a:p>
        </p:txBody>
      </p:sp>
      <p:sp>
        <p:nvSpPr>
          <p:cNvPr name="TextBox 8" id="8"/>
          <p:cNvSpPr txBox="true"/>
          <p:nvPr/>
        </p:nvSpPr>
        <p:spPr>
          <a:xfrm rot="0">
            <a:off x="6249336" y="5779639"/>
            <a:ext cx="3631414" cy="455295"/>
          </a:xfrm>
          <a:prstGeom prst="rect">
            <a:avLst/>
          </a:prstGeom>
        </p:spPr>
        <p:txBody>
          <a:bodyPr anchor="t" rtlCol="false" tIns="0" lIns="0" bIns="0" rIns="0">
            <a:spAutoFit/>
          </a:bodyPr>
          <a:lstStyle/>
          <a:p>
            <a:pPr algn="ctr">
              <a:lnSpc>
                <a:spcPts val="3780"/>
              </a:lnSpc>
            </a:pPr>
            <a:r>
              <a:rPr lang="en-US" sz="2700">
                <a:solidFill>
                  <a:srgbClr val="C1FF72"/>
                </a:solidFill>
                <a:latin typeface="Garet"/>
                <a:ea typeface="Garet"/>
                <a:cs typeface="Garet"/>
                <a:sym typeface="Garet"/>
              </a:rPr>
              <a:t>Blinn-Phong</a:t>
            </a:r>
          </a:p>
        </p:txBody>
      </p:sp>
      <p:sp>
        <p:nvSpPr>
          <p:cNvPr name="TextBox 9" id="9"/>
          <p:cNvSpPr txBox="true"/>
          <p:nvPr/>
        </p:nvSpPr>
        <p:spPr>
          <a:xfrm rot="0">
            <a:off x="13231978" y="6383869"/>
            <a:ext cx="1490047" cy="448310"/>
          </a:xfrm>
          <a:prstGeom prst="rect">
            <a:avLst/>
          </a:prstGeom>
        </p:spPr>
        <p:txBody>
          <a:bodyPr anchor="t" rtlCol="false" tIns="0" lIns="0" bIns="0" rIns="0">
            <a:spAutoFit/>
          </a:bodyPr>
          <a:lstStyle/>
          <a:p>
            <a:pPr algn="ctr">
              <a:lnSpc>
                <a:spcPts val="3640"/>
              </a:lnSpc>
            </a:pPr>
            <a:r>
              <a:rPr lang="en-US" sz="2600">
                <a:solidFill>
                  <a:srgbClr val="FFFFFF"/>
                </a:solidFill>
                <a:latin typeface="Garet"/>
                <a:ea typeface="Garet"/>
                <a:cs typeface="Garet"/>
                <a:sym typeface="Garet"/>
              </a:rPr>
              <a:t>Where, </a:t>
            </a:r>
          </a:p>
        </p:txBody>
      </p:sp>
      <p:pic>
        <p:nvPicPr>
          <p:cNvPr name="Picture 10" id="10" descr="pixelated book slightly bouncing"/>
          <p:cNvPicPr>
            <a:picLocks noChangeAspect="true"/>
          </p:cNvPicPr>
          <p:nvPr/>
        </p:nvPicPr>
        <p:blipFill>
          <a:blip r:embed="rId5"/>
          <a:srcRect l="0" t="0" r="0" b="0"/>
          <a:stretch>
            <a:fillRect/>
          </a:stretch>
        </p:blipFill>
        <p:spPr>
          <a:xfrm flipH="false" flipV="false" rot="0">
            <a:off x="8741547" y="226921"/>
            <a:ext cx="804906" cy="1032217"/>
          </a:xfrm>
          <a:prstGeom prst="rect">
            <a:avLst/>
          </a:prstGeom>
        </p:spPr>
      </p:pic>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78337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Blinn-Phong Lighting</a:t>
            </a:r>
          </a:p>
        </p:txBody>
      </p:sp>
      <p:sp>
        <p:nvSpPr>
          <p:cNvPr name="Freeform 3" id="3"/>
          <p:cNvSpPr/>
          <p:nvPr/>
        </p:nvSpPr>
        <p:spPr>
          <a:xfrm flipH="false" flipV="false" rot="0">
            <a:off x="3271868" y="4693490"/>
            <a:ext cx="5591360" cy="3659935"/>
          </a:xfrm>
          <a:custGeom>
            <a:avLst/>
            <a:gdLst/>
            <a:ahLst/>
            <a:cxnLst/>
            <a:rect r="r" b="b" t="t" l="l"/>
            <a:pathLst>
              <a:path h="3659935" w="5591360">
                <a:moveTo>
                  <a:pt x="0" y="0"/>
                </a:moveTo>
                <a:lnTo>
                  <a:pt x="5591359" y="0"/>
                </a:lnTo>
                <a:lnTo>
                  <a:pt x="5591359" y="3659935"/>
                </a:lnTo>
                <a:lnTo>
                  <a:pt x="0" y="3659935"/>
                </a:lnTo>
                <a:lnTo>
                  <a:pt x="0" y="0"/>
                </a:lnTo>
                <a:close/>
              </a:path>
            </a:pathLst>
          </a:custGeom>
          <a:blipFill>
            <a:blip r:embed="rId2"/>
            <a:stretch>
              <a:fillRect l="0" t="-8628" r="-102120" b="-12955"/>
            </a:stretch>
          </a:blipFill>
        </p:spPr>
      </p:sp>
      <p:sp>
        <p:nvSpPr>
          <p:cNvPr name="Freeform 4" id="4"/>
          <p:cNvSpPr/>
          <p:nvPr/>
        </p:nvSpPr>
        <p:spPr>
          <a:xfrm flipH="false" flipV="false" rot="0">
            <a:off x="9162745" y="4693490"/>
            <a:ext cx="5591360" cy="3659935"/>
          </a:xfrm>
          <a:custGeom>
            <a:avLst/>
            <a:gdLst/>
            <a:ahLst/>
            <a:cxnLst/>
            <a:rect r="r" b="b" t="t" l="l"/>
            <a:pathLst>
              <a:path h="3659935" w="5591360">
                <a:moveTo>
                  <a:pt x="0" y="0"/>
                </a:moveTo>
                <a:lnTo>
                  <a:pt x="5591360" y="0"/>
                </a:lnTo>
                <a:lnTo>
                  <a:pt x="5591360" y="3659935"/>
                </a:lnTo>
                <a:lnTo>
                  <a:pt x="0" y="3659935"/>
                </a:lnTo>
                <a:lnTo>
                  <a:pt x="0" y="0"/>
                </a:lnTo>
                <a:close/>
              </a:path>
            </a:pathLst>
          </a:custGeom>
          <a:blipFill>
            <a:blip r:embed="rId2"/>
            <a:stretch>
              <a:fillRect l="-105317" t="-13679" r="-6404" b="-13679"/>
            </a:stretch>
          </a:blipFill>
        </p:spPr>
      </p:sp>
      <p:sp>
        <p:nvSpPr>
          <p:cNvPr name="TextBox 5" id="5"/>
          <p:cNvSpPr txBox="true"/>
          <p:nvPr/>
        </p:nvSpPr>
        <p:spPr>
          <a:xfrm rot="0">
            <a:off x="2084548" y="3398255"/>
            <a:ext cx="14156393" cy="46672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An example on the previously used image:</a:t>
            </a:r>
          </a:p>
        </p:txBody>
      </p:sp>
      <p:sp>
        <p:nvSpPr>
          <p:cNvPr name="TextBox 6" id="6"/>
          <p:cNvSpPr txBox="true"/>
          <p:nvPr/>
        </p:nvSpPr>
        <p:spPr>
          <a:xfrm rot="0">
            <a:off x="3271868" y="4123690"/>
            <a:ext cx="5591360" cy="448310"/>
          </a:xfrm>
          <a:prstGeom prst="rect">
            <a:avLst/>
          </a:prstGeom>
        </p:spPr>
        <p:txBody>
          <a:bodyPr anchor="t" rtlCol="false" tIns="0" lIns="0" bIns="0" rIns="0">
            <a:spAutoFit/>
          </a:bodyPr>
          <a:lstStyle/>
          <a:p>
            <a:pPr algn="ctr">
              <a:lnSpc>
                <a:spcPts val="3640"/>
              </a:lnSpc>
            </a:pPr>
            <a:r>
              <a:rPr lang="en-US" sz="2600">
                <a:solidFill>
                  <a:srgbClr val="C1FF72"/>
                </a:solidFill>
                <a:latin typeface="Garet"/>
                <a:ea typeface="Garet"/>
                <a:cs typeface="Garet"/>
                <a:sym typeface="Garet"/>
              </a:rPr>
              <a:t>Phong</a:t>
            </a:r>
          </a:p>
        </p:txBody>
      </p:sp>
      <p:sp>
        <p:nvSpPr>
          <p:cNvPr name="TextBox 7" id="7"/>
          <p:cNvSpPr txBox="true"/>
          <p:nvPr/>
        </p:nvSpPr>
        <p:spPr>
          <a:xfrm rot="0">
            <a:off x="9162745" y="4123690"/>
            <a:ext cx="5591360" cy="448310"/>
          </a:xfrm>
          <a:prstGeom prst="rect">
            <a:avLst/>
          </a:prstGeom>
        </p:spPr>
        <p:txBody>
          <a:bodyPr anchor="t" rtlCol="false" tIns="0" lIns="0" bIns="0" rIns="0">
            <a:spAutoFit/>
          </a:bodyPr>
          <a:lstStyle/>
          <a:p>
            <a:pPr algn="ctr">
              <a:lnSpc>
                <a:spcPts val="3640"/>
              </a:lnSpc>
            </a:pPr>
            <a:r>
              <a:rPr lang="en-US" sz="2600">
                <a:solidFill>
                  <a:srgbClr val="C1FF72"/>
                </a:solidFill>
                <a:latin typeface="Garet"/>
                <a:ea typeface="Garet"/>
                <a:cs typeface="Garet"/>
                <a:sym typeface="Garet"/>
              </a:rPr>
              <a:t>Blinn-Phong</a:t>
            </a:r>
          </a:p>
        </p:txBody>
      </p:sp>
      <p:pic>
        <p:nvPicPr>
          <p:cNvPr name="Picture 8" id="8" descr="pixelated book slightly bouncing"/>
          <p:cNvPicPr>
            <a:picLocks noChangeAspect="true"/>
          </p:cNvPicPr>
          <p:nvPr/>
        </p:nvPicPr>
        <p:blipFill>
          <a:blip r:embed="rId3"/>
          <a:srcRect l="0" t="0" r="0" b="0"/>
          <a:stretch>
            <a:fillRect/>
          </a:stretch>
        </p:blipFill>
        <p:spPr>
          <a:xfrm flipH="false" flipV="false" rot="0">
            <a:off x="8741547" y="226921"/>
            <a:ext cx="804906" cy="103221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14254" y="2145650"/>
            <a:ext cx="10259493"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Who Makes It?</a:t>
            </a:r>
          </a:p>
        </p:txBody>
      </p:sp>
      <p:sp>
        <p:nvSpPr>
          <p:cNvPr name="TextBox 3" id="3"/>
          <p:cNvSpPr txBox="true"/>
          <p:nvPr/>
        </p:nvSpPr>
        <p:spPr>
          <a:xfrm rot="0">
            <a:off x="3153703" y="3174350"/>
            <a:ext cx="11980594" cy="455295"/>
          </a:xfrm>
          <a:prstGeom prst="rect">
            <a:avLst/>
          </a:prstGeom>
        </p:spPr>
        <p:txBody>
          <a:bodyPr anchor="t" rtlCol="false" tIns="0" lIns="0" bIns="0" rIns="0">
            <a:spAutoFit/>
          </a:bodyPr>
          <a:lstStyle/>
          <a:p>
            <a:pPr algn="ctr">
              <a:lnSpc>
                <a:spcPts val="3780"/>
              </a:lnSpc>
            </a:pPr>
            <a:r>
              <a:rPr lang="en-US" sz="2700">
                <a:solidFill>
                  <a:srgbClr val="FFFFFF"/>
                </a:solidFill>
                <a:latin typeface="Garet"/>
                <a:ea typeface="Garet"/>
                <a:cs typeface="Garet"/>
                <a:sym typeface="Garet"/>
              </a:rPr>
              <a:t>The Spanish Inquisition, unexpected, right?</a:t>
            </a:r>
          </a:p>
        </p:txBody>
      </p:sp>
      <p:sp>
        <p:nvSpPr>
          <p:cNvPr name="TextBox 4" id="4"/>
          <p:cNvSpPr txBox="true"/>
          <p:nvPr/>
        </p:nvSpPr>
        <p:spPr>
          <a:xfrm rot="0">
            <a:off x="1878746" y="4689203"/>
            <a:ext cx="14530508" cy="3518822"/>
          </a:xfrm>
          <a:prstGeom prst="rect">
            <a:avLst/>
          </a:prstGeom>
        </p:spPr>
        <p:txBody>
          <a:bodyPr anchor="t" rtlCol="false" tIns="0" lIns="0" bIns="0" rIns="0">
            <a:spAutoFit/>
          </a:bodyPr>
          <a:lstStyle/>
          <a:p>
            <a:pPr algn="l" marL="712364" indent="-356182" lvl="1">
              <a:lnSpc>
                <a:spcPts val="3959"/>
              </a:lnSpc>
              <a:buFont typeface="Arial"/>
              <a:buChar char="•"/>
            </a:pPr>
            <a:r>
              <a:rPr lang="en-US" sz="3299" spc="287">
                <a:solidFill>
                  <a:srgbClr val="FFFFFF"/>
                </a:solidFill>
                <a:latin typeface="Garet"/>
                <a:ea typeface="Garet"/>
                <a:cs typeface="Garet"/>
                <a:sym typeface="Garet"/>
              </a:rPr>
              <a:t>Well, frankly, anyone who needs it.</a:t>
            </a:r>
          </a:p>
          <a:p>
            <a:pPr algn="l" marL="712364" indent="-356182" lvl="1">
              <a:lnSpc>
                <a:spcPts val="3959"/>
              </a:lnSpc>
              <a:buFont typeface="Arial"/>
              <a:buChar char="•"/>
            </a:pPr>
            <a:r>
              <a:rPr lang="en-US" sz="3299" spc="287">
                <a:solidFill>
                  <a:srgbClr val="FFFFFF"/>
                </a:solidFill>
                <a:latin typeface="Garet"/>
                <a:ea typeface="Garet"/>
                <a:cs typeface="Garet"/>
                <a:sym typeface="Garet"/>
              </a:rPr>
              <a:t>GPU manufacturers often tweak and create new libraries as extensions, in order for OpenGL functions to be compatible with the code   </a:t>
            </a:r>
          </a:p>
          <a:p>
            <a:pPr algn="l" marL="712364" indent="-356182" lvl="1">
              <a:lnSpc>
                <a:spcPts val="3959"/>
              </a:lnSpc>
              <a:buFont typeface="Arial"/>
              <a:buChar char="•"/>
            </a:pPr>
            <a:r>
              <a:rPr lang="en-US" sz="3299" spc="287">
                <a:solidFill>
                  <a:srgbClr val="FFFFFF"/>
                </a:solidFill>
                <a:latin typeface="Garet"/>
                <a:ea typeface="Garet"/>
                <a:cs typeface="Garet"/>
                <a:sym typeface="Garet"/>
              </a:rPr>
              <a:t>This also means that whenever OpenGL is showing weird behavior that it shouldn't, this is most likely the fault of the graphics cards manufacturers.</a:t>
            </a:r>
          </a:p>
        </p:txBody>
      </p:sp>
      <p:pic>
        <p:nvPicPr>
          <p:cNvPr name="Picture 5" id="5"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Random Student:</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Oh that makes sense, so when are we switching?</a:t>
              </a:r>
            </a:p>
          </p:txBody>
        </p:sp>
      </p:gr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 don’t know</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4401926"/>
            <a:ext cx="15966183" cy="2309546"/>
            <a:chOff x="0" y="0"/>
            <a:chExt cx="21288245" cy="3079395"/>
          </a:xfrm>
        </p:grpSpPr>
        <p:sp>
          <p:nvSpPr>
            <p:cNvPr name="TextBox 7" id="7"/>
            <p:cNvSpPr txBox="true"/>
            <p:nvPr/>
          </p:nvSpPr>
          <p:spPr>
            <a:xfrm rot="0">
              <a:off x="0" y="-57150"/>
              <a:ext cx="21288245" cy="1329739"/>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I don’t know if this counts as an achievement, but ok, now you know About advanced lighting in opengl...  </a:t>
              </a:r>
            </a:p>
          </p:txBody>
        </p:sp>
        <p:sp>
          <p:nvSpPr>
            <p:cNvPr name="TextBox 8" id="8"/>
            <p:cNvSpPr txBox="true"/>
            <p:nvPr/>
          </p:nvSpPr>
          <p:spPr>
            <a:xfrm rot="0">
              <a:off x="0" y="1485760"/>
              <a:ext cx="21288245" cy="1593635"/>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These lighting methods prove to be extremely instrumental in various projects as lighting is the most important emphasis-inducing element. </a:t>
              </a:r>
            </a:p>
            <a:p>
              <a:pPr algn="l">
                <a:lnSpc>
                  <a:spcPts val="3240"/>
                </a:lnSpc>
              </a:pPr>
              <a:r>
                <a:rPr lang="en-US" sz="2314">
                  <a:solidFill>
                    <a:srgbClr val="FFFFFF"/>
                  </a:solidFill>
                  <a:latin typeface="Garet"/>
                  <a:ea typeface="Garet"/>
                  <a:cs typeface="Garet"/>
                  <a:sym typeface="Garet"/>
                </a:rPr>
                <a:t>You get off the bus and start walking.   </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descr="pixelated battery with three bars inside"/>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8" id="8"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234164" y="588745"/>
            <a:ext cx="1211480" cy="624416"/>
            <a:chOff x="0" y="0"/>
            <a:chExt cx="1615307" cy="832555"/>
          </a:xfrm>
        </p:grpSpPr>
        <p:sp>
          <p:nvSpPr>
            <p:cNvPr name="TextBox 10" id="10"/>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03</a:t>
              </a:r>
            </a:p>
          </p:txBody>
        </p:sp>
        <p:sp>
          <p:nvSpPr>
            <p:cNvPr name="Freeform 11" id="11"/>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2" id="12"/>
          <p:cNvGrpSpPr/>
          <p:nvPr/>
        </p:nvGrpSpPr>
        <p:grpSpPr>
          <a:xfrm rot="0">
            <a:off x="10191499" y="729709"/>
            <a:ext cx="862336" cy="327152"/>
            <a:chOff x="0" y="0"/>
            <a:chExt cx="1149782" cy="436203"/>
          </a:xfrm>
        </p:grpSpPr>
        <p:sp>
          <p:nvSpPr>
            <p:cNvPr name="TextBox 13" id="13"/>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03</a:t>
              </a:r>
            </a:p>
          </p:txBody>
        </p:sp>
        <p:sp>
          <p:nvSpPr>
            <p:cNvPr name="Freeform 14" id="14"/>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8892113" y="703945"/>
            <a:ext cx="908861" cy="327152"/>
            <a:chOff x="0" y="0"/>
            <a:chExt cx="1211815" cy="436203"/>
          </a:xfrm>
        </p:grpSpPr>
        <p:sp>
          <p:nvSpPr>
            <p:cNvPr name="TextBox 16" id="16"/>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18</a:t>
              </a:r>
            </a:p>
          </p:txBody>
        </p:sp>
        <p:sp>
          <p:nvSpPr>
            <p:cNvPr name="Freeform 17" id="17"/>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692051" y="534510"/>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15" action="ppaction://hlinksldjump"/>
                </a:rPr>
                <a:t>Back to</a:t>
              </a:r>
              <a:r>
                <a:rPr lang="en-US" sz="1300">
                  <a:solidFill>
                    <a:srgbClr val="000000"/>
                  </a:solidFill>
                  <a:latin typeface="Arcade Gamer"/>
                  <a:ea typeface="Arcade Gamer"/>
                  <a:cs typeface="Arcade Gamer"/>
                  <a:sym typeface="Arcade Gamer"/>
                  <a:hlinkClick r:id="rId15" action="ppaction://hlinksldjump"/>
                </a:rPr>
                <a:t> </a:t>
              </a:r>
              <a:r>
                <a:rPr lang="en-US" sz="1300">
                  <a:solidFill>
                    <a:srgbClr val="000000"/>
                  </a:solidFill>
                  <a:latin typeface="Arcade Gamer"/>
                  <a:ea typeface="Arcade Gamer"/>
                  <a:cs typeface="Arcade Gamer"/>
                  <a:sym typeface="Arcade Gamer"/>
                </a:rPr>
                <a:t>LEVELS menu</a:t>
              </a:r>
            </a:p>
          </p:txBody>
        </p:sp>
      </p:grpSp>
      <p:sp>
        <p:nvSpPr>
          <p:cNvPr name="TextBox 21" id="21"/>
          <p:cNvSpPr txBox="true"/>
          <p:nvPr/>
        </p:nvSpPr>
        <p:spPr>
          <a:xfrm rot="0">
            <a:off x="1543050" y="3038481"/>
            <a:ext cx="15201900" cy="4010014"/>
          </a:xfrm>
          <a:prstGeom prst="rect">
            <a:avLst/>
          </a:prstGeom>
        </p:spPr>
        <p:txBody>
          <a:bodyPr anchor="t" rtlCol="false" tIns="0" lIns="0" bIns="0" rIns="0">
            <a:spAutoFit/>
          </a:bodyPr>
          <a:lstStyle/>
          <a:p>
            <a:pPr algn="ctr">
              <a:lnSpc>
                <a:spcPts val="10500"/>
              </a:lnSpc>
            </a:pPr>
            <a:r>
              <a:rPr lang="en-US" sz="7500">
                <a:solidFill>
                  <a:srgbClr val="21EF80"/>
                </a:solidFill>
                <a:latin typeface="Arcade Gamer"/>
                <a:ea typeface="Arcade Gamer"/>
                <a:cs typeface="Arcade Gamer"/>
                <a:sym typeface="Arcade Gamer"/>
              </a:rPr>
              <a:t>CongratulatIons!</a:t>
            </a:r>
          </a:p>
          <a:p>
            <a:pPr algn="ctr">
              <a:lnSpc>
                <a:spcPts val="10500"/>
              </a:lnSpc>
            </a:pPr>
            <a:r>
              <a:rPr lang="en-US" sz="7500">
                <a:solidFill>
                  <a:srgbClr val="21EF80"/>
                </a:solidFill>
                <a:latin typeface="Arcade Gamer"/>
                <a:ea typeface="Arcade Gamer"/>
                <a:cs typeface="Arcade Gamer"/>
                <a:sym typeface="Arcade Gamer"/>
              </a:rPr>
              <a:t>You have cleared The </a:t>
            </a:r>
          </a:p>
          <a:p>
            <a:pPr algn="ctr">
              <a:lnSpc>
                <a:spcPts val="10500"/>
              </a:lnSpc>
            </a:pPr>
            <a:r>
              <a:rPr lang="en-US" sz="7500">
                <a:solidFill>
                  <a:srgbClr val="21EF80"/>
                </a:solidFill>
                <a:latin typeface="Arcade Gamer"/>
                <a:ea typeface="Arcade Gamer"/>
                <a:cs typeface="Arcade Gamer"/>
                <a:sym typeface="Arcade Gamer"/>
              </a:rPr>
              <a:t>Society ARC!!</a:t>
            </a:r>
          </a:p>
        </p:txBody>
      </p:sp>
      <p:pic>
        <p:nvPicPr>
          <p:cNvPr name="Picture 22" id="22" descr="pixelated coin spinning"/>
          <p:cNvPicPr>
            <a:picLocks noChangeAspect="true"/>
          </p:cNvPicPr>
          <p:nvPr/>
        </p:nvPicPr>
        <p:blipFill>
          <a:blip r:embed="rId16"/>
          <a:srcRect l="0" t="0" r="0" b="0"/>
          <a:stretch>
            <a:fillRect/>
          </a:stretch>
        </p:blipFill>
        <p:spPr>
          <a:xfrm flipH="false" flipV="false" rot="0">
            <a:off x="8658983" y="7822354"/>
            <a:ext cx="970034" cy="1035835"/>
          </a:xfrm>
          <a:prstGeom prst="rect">
            <a:avLst/>
          </a:prstGeom>
        </p:spPr>
      </p:pic>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8" id="18"/>
          <p:cNvGrpSpPr/>
          <p:nvPr/>
        </p:nvGrpSpPr>
        <p:grpSpPr>
          <a:xfrm rot="0">
            <a:off x="14507255" y="697028"/>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22" action="ppaction://hlinksldjump"/>
                </a:rPr>
                <a:t>Back to</a:t>
              </a:r>
              <a:r>
                <a:rPr lang="en-US" sz="1300">
                  <a:solidFill>
                    <a:srgbClr val="000000"/>
                  </a:solidFill>
                  <a:latin typeface="Arcade Gamer"/>
                  <a:ea typeface="Arcade Gamer"/>
                  <a:cs typeface="Arcade Gamer"/>
                  <a:sym typeface="Arcade Gamer"/>
                </a:rPr>
                <a:t> l</a:t>
              </a:r>
              <a:r>
                <a:rPr lang="en-US" sz="1300">
                  <a:solidFill>
                    <a:srgbClr val="000000"/>
                  </a:solidFill>
                  <a:latin typeface="Arcade Gamer"/>
                  <a:ea typeface="Arcade Gamer"/>
                  <a:cs typeface="Arcade Gamer"/>
                  <a:sym typeface="Arcade Gamer"/>
                </a:rPr>
                <a:t>e</a:t>
              </a:r>
              <a:r>
                <a:rPr lang="en-US" sz="1300">
                  <a:solidFill>
                    <a:srgbClr val="000000"/>
                  </a:solidFill>
                  <a:latin typeface="Arcade Gamer"/>
                  <a:ea typeface="Arcade Gamer"/>
                  <a:cs typeface="Arcade Gamer"/>
                  <a:sym typeface="Arcade Gamer"/>
                </a:rPr>
                <a:t>vels</a:t>
              </a:r>
              <a:r>
                <a:rPr lang="en-US" sz="1300">
                  <a:solidFill>
                    <a:srgbClr val="000000"/>
                  </a:solidFill>
                  <a:latin typeface="Arcade Gamer"/>
                  <a:ea typeface="Arcade Gamer"/>
                  <a:cs typeface="Arcade Gamer"/>
                  <a:sym typeface="Arcade Gamer"/>
                  <a:hlinkClick r:id="rId22" action="ppaction://hlinksldjump"/>
                </a:rPr>
                <a:t> Page</a:t>
              </a:r>
            </a:p>
          </p:txBody>
        </p:sp>
      </p:grpSp>
      <p:pic>
        <p:nvPicPr>
          <p:cNvPr name="Picture 21" id="21" descr="pixelated sword slightly bouncing"/>
          <p:cNvPicPr>
            <a:picLocks noChangeAspect="true"/>
          </p:cNvPicPr>
          <p:nvPr/>
        </p:nvPicPr>
        <p:blipFill>
          <a:blip r:embed="rId23"/>
          <a:srcRect l="0" t="0" r="0" b="0"/>
          <a:stretch>
            <a:fillRect/>
          </a:stretch>
        </p:blipFill>
        <p:spPr>
          <a:xfrm flipH="false" flipV="false" rot="0">
            <a:off x="4751254" y="6789831"/>
            <a:ext cx="971251" cy="1103694"/>
          </a:xfrm>
          <a:prstGeom prst="rect">
            <a:avLst/>
          </a:prstGeom>
        </p:spPr>
      </p:pic>
      <p:pic>
        <p:nvPicPr>
          <p:cNvPr name="Picture 22" id="22" descr="pixelated hammer slightly bouncing"/>
          <p:cNvPicPr>
            <a:picLocks noChangeAspect="true"/>
          </p:cNvPicPr>
          <p:nvPr/>
        </p:nvPicPr>
        <p:blipFill>
          <a:blip r:embed="rId24"/>
          <a:srcRect l="0" t="0" r="0" b="0"/>
          <a:stretch>
            <a:fillRect/>
          </a:stretch>
        </p:blipFill>
        <p:spPr>
          <a:xfrm flipH="false" flipV="false" rot="0">
            <a:off x="11868886" y="6773499"/>
            <a:ext cx="1003961" cy="1120026"/>
          </a:xfrm>
          <a:prstGeom prst="rect">
            <a:avLst/>
          </a:prstGeom>
        </p:spPr>
      </p:pic>
      <p:sp>
        <p:nvSpPr>
          <p:cNvPr name="TextBox 23" id="23"/>
          <p:cNvSpPr txBox="true"/>
          <p:nvPr/>
        </p:nvSpPr>
        <p:spPr>
          <a:xfrm rot="0">
            <a:off x="2719050" y="3044036"/>
            <a:ext cx="12849901"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HALL ARC</a:t>
            </a:r>
          </a:p>
        </p:txBody>
      </p:sp>
      <p:pic>
        <p:nvPicPr>
          <p:cNvPr name="Picture 24" id="24" descr="pixelated star slightly bouncing"/>
          <p:cNvPicPr>
            <a:picLocks noChangeAspect="true"/>
          </p:cNvPicPr>
          <p:nvPr/>
        </p:nvPicPr>
        <p:blipFill>
          <a:blip r:embed="rId25"/>
          <a:srcRect l="0" t="0" r="0" b="0"/>
          <a:stretch>
            <a:fillRect/>
          </a:stretch>
        </p:blipFill>
        <p:spPr>
          <a:xfrm flipH="false" flipV="false" rot="0">
            <a:off x="2719050" y="2222014"/>
            <a:ext cx="517579" cy="539145"/>
          </a:xfrm>
          <a:prstGeom prst="rect">
            <a:avLst/>
          </a:prstGeom>
        </p:spPr>
      </p:pic>
      <p:pic>
        <p:nvPicPr>
          <p:cNvPr name="Picture 25" id="25" descr="pixelated star slightly bouncing"/>
          <p:cNvPicPr>
            <a:picLocks noChangeAspect="true"/>
          </p:cNvPicPr>
          <p:nvPr/>
        </p:nvPicPr>
        <p:blipFill>
          <a:blip r:embed="rId25"/>
          <a:srcRect l="0" t="0" r="0" b="0"/>
          <a:stretch>
            <a:fillRect/>
          </a:stretch>
        </p:blipFill>
        <p:spPr>
          <a:xfrm flipH="false" flipV="false" rot="0">
            <a:off x="15104488" y="2491586"/>
            <a:ext cx="517579" cy="539145"/>
          </a:xfrm>
          <a:prstGeom prst="rect">
            <a:avLst/>
          </a:prstGeom>
        </p:spPr>
      </p:pic>
      <p:sp>
        <p:nvSpPr>
          <p:cNvPr name="Freeform 26" id="26"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7" id="27"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28" id="28"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9" id="29"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30" id="30"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1" id="31"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2" id="32"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4" id="34"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2">
              <a:extLst>
                <a:ext uri="{96DAC541-7B7A-43D3-8B79-37D633B846F1}">
                  <asvg:svgBlip xmlns:asvg="http://schemas.microsoft.com/office/drawing/2016/SVG/main" r:embed="rId33"/>
                </a:ext>
              </a:extLst>
            </a:blip>
            <a:stretch>
              <a:fillRect l="0" t="0" r="0" b="-10100"/>
            </a:stretch>
          </a:blipFill>
        </p:spPr>
      </p:sp>
      <p:sp>
        <p:nvSpPr>
          <p:cNvPr name="Freeform 35" id="35"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4">
              <a:extLst>
                <a:ext uri="{96DAC541-7B7A-43D3-8B79-37D633B846F1}">
                  <asvg:svgBlip xmlns:asvg="http://schemas.microsoft.com/office/drawing/2016/SVG/main" r:embed="rId35"/>
                </a:ext>
              </a:extLst>
            </a:blip>
            <a:stretch>
              <a:fillRect l="0" t="0" r="0" b="-4299"/>
            </a:stretch>
          </a:blipFill>
        </p:spPr>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3" action="ppaction://hlinksldjump"/>
                </a:rPr>
                <a:t>Take the long path</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66675"/>
              <a:ext cx="1980816" cy="372305"/>
            </a:xfrm>
            <a:prstGeom prst="rect">
              <a:avLst/>
            </a:prstGeom>
          </p:spPr>
          <p:txBody>
            <a:bodyPr anchor="ctr" rtlCol="false" tIns="50800" lIns="50800" bIns="50800" rIns="50800"/>
            <a:lstStyle/>
            <a:p>
              <a:pPr algn="ctr">
                <a:lnSpc>
                  <a:spcPts val="3779"/>
                </a:lnSpc>
              </a:pPr>
              <a:r>
                <a:rPr lang="en-US" sz="2699">
                  <a:solidFill>
                    <a:srgbClr val="FFFFFF"/>
                  </a:solidFill>
                  <a:latin typeface="Disket Mono"/>
                  <a:ea typeface="Disket Mono"/>
                  <a:cs typeface="Disket Mono"/>
                  <a:sym typeface="Disket Mono"/>
                  <a:hlinkClick r:id="rId4" action="ppaction://hlinksldjump"/>
                </a:rPr>
                <a:t>Take a shortcut</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5"/>
            <a:stretch>
              <a:fillRect l="0" t="0" r="0" b="0"/>
            </a:stretch>
          </a:blipFill>
        </p:spPr>
      </p:sp>
      <p:grpSp>
        <p:nvGrpSpPr>
          <p:cNvPr name="Group 13" id="13"/>
          <p:cNvGrpSpPr/>
          <p:nvPr/>
        </p:nvGrpSpPr>
        <p:grpSpPr>
          <a:xfrm rot="0">
            <a:off x="2274135" y="7631654"/>
            <a:ext cx="14813688" cy="882327"/>
            <a:chOff x="0" y="0"/>
            <a:chExt cx="19751584" cy="1176436"/>
          </a:xfrm>
        </p:grpSpPr>
        <p:sp>
          <p:nvSpPr>
            <p:cNvPr name="TextBox 14" id="14"/>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a:t>
              </a:r>
            </a:p>
          </p:txBody>
        </p:sp>
      </p:grpSp>
      <p:pic>
        <p:nvPicPr>
          <p:cNvPr name="Picture 16" id="16"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Let’s walk for longer today</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547939"/>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You reach your hall after your detour and see the warden standing there</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7" id="7"/>
          <p:cNvSpPr/>
          <p:nvPr/>
        </p:nvSpPr>
        <p:spPr>
          <a:xfrm flipH="false" flipV="false" rot="0">
            <a:off x="16637900" y="6942336"/>
            <a:ext cx="1650100" cy="3344664"/>
          </a:xfrm>
          <a:custGeom>
            <a:avLst/>
            <a:gdLst/>
            <a:ahLst/>
            <a:cxnLst/>
            <a:rect r="r" b="b" t="t" l="l"/>
            <a:pathLst>
              <a:path h="3344664" w="1650100">
                <a:moveTo>
                  <a:pt x="0" y="0"/>
                </a:moveTo>
                <a:lnTo>
                  <a:pt x="1650100" y="0"/>
                </a:lnTo>
                <a:lnTo>
                  <a:pt x="1650100" y="3344664"/>
                </a:lnTo>
                <a:lnTo>
                  <a:pt x="0" y="3344664"/>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WARDEN:</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Mr, Player1 what time were you supposed to be back today?</a:t>
              </a:r>
            </a:p>
          </p:txBody>
        </p:sp>
      </p:gr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But sir it isn’t even 7:00 pm</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0194" y="587333"/>
            <a:ext cx="16587964" cy="9118884"/>
            <a:chOff x="0" y="0"/>
            <a:chExt cx="4368847" cy="2401681"/>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5" id="5"/>
          <p:cNvGrpSpPr/>
          <p:nvPr/>
        </p:nvGrpSpPr>
        <p:grpSpPr>
          <a:xfrm rot="0">
            <a:off x="1293117" y="3567961"/>
            <a:ext cx="15966183" cy="2707992"/>
            <a:chOff x="0" y="0"/>
            <a:chExt cx="21288245" cy="3610656"/>
          </a:xfrm>
        </p:grpSpPr>
        <p:sp>
          <p:nvSpPr>
            <p:cNvPr name="TextBox 6" id="6"/>
            <p:cNvSpPr txBox="true"/>
            <p:nvPr/>
          </p:nvSpPr>
          <p:spPr>
            <a:xfrm rot="0">
              <a:off x="0" y="-57150"/>
              <a:ext cx="21288245" cy="1319535"/>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YOU use OpenGL to set the viewport and now finally you can see</a:t>
              </a:r>
            </a:p>
          </p:txBody>
        </p:sp>
        <p:sp>
          <p:nvSpPr>
            <p:cNvPr name="TextBox 7" id="7"/>
            <p:cNvSpPr txBox="true"/>
            <p:nvPr/>
          </p:nvSpPr>
          <p:spPr>
            <a:xfrm rot="0">
              <a:off x="0" y="1475556"/>
              <a:ext cx="21288245" cy="2135100"/>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In OpenGL, a viewport defines the rectangular area of the window where the final rendered image is displayed. It essentially maps normalized device coordinates (NDC), which range from [−1,1][-1,1][−1,1] in both x and y axes, to window coordinates (pixel coordinates).</a:t>
              </a:r>
            </a:p>
            <a:p>
              <a:pPr algn="l">
                <a:lnSpc>
                  <a:spcPts val="3240"/>
                </a:lnSpc>
              </a:pPr>
            </a:p>
          </p:txBody>
        </p:sp>
      </p:grpSp>
      <p:sp>
        <p:nvSpPr>
          <p:cNvPr name="Freeform 8" id="8"/>
          <p:cNvSpPr/>
          <p:nvPr/>
        </p:nvSpPr>
        <p:spPr>
          <a:xfrm flipH="false" flipV="false" rot="0">
            <a:off x="1270693" y="6275953"/>
            <a:ext cx="15746614" cy="960159"/>
          </a:xfrm>
          <a:custGeom>
            <a:avLst/>
            <a:gdLst/>
            <a:ahLst/>
            <a:cxnLst/>
            <a:rect r="r" b="b" t="t" l="l"/>
            <a:pathLst>
              <a:path h="960159" w="15746614">
                <a:moveTo>
                  <a:pt x="0" y="0"/>
                </a:moveTo>
                <a:lnTo>
                  <a:pt x="15746614" y="0"/>
                </a:lnTo>
                <a:lnTo>
                  <a:pt x="15746614" y="960159"/>
                </a:lnTo>
                <a:lnTo>
                  <a:pt x="0" y="960159"/>
                </a:lnTo>
                <a:lnTo>
                  <a:pt x="0" y="0"/>
                </a:lnTo>
                <a:close/>
              </a:path>
            </a:pathLst>
          </a:custGeom>
          <a:blipFill>
            <a:blip r:embed="rId2"/>
            <a:stretch>
              <a:fillRect l="0" t="0" r="0" b="0"/>
            </a:stretch>
          </a:blipFill>
        </p:spPr>
      </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73843" y="7702856"/>
            <a:ext cx="14813688" cy="1248260"/>
            <a:chOff x="0" y="0"/>
            <a:chExt cx="19751584" cy="1664347"/>
          </a:xfrm>
        </p:grpSpPr>
        <p:sp>
          <p:nvSpPr>
            <p:cNvPr name="TextBox 7" id="7"/>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WARDEN:</a:t>
              </a:r>
            </a:p>
          </p:txBody>
        </p:sp>
        <p:sp>
          <p:nvSpPr>
            <p:cNvPr name="TextBox 8" id="8"/>
            <p:cNvSpPr txBox="true"/>
            <p:nvPr/>
          </p:nvSpPr>
          <p:spPr>
            <a:xfrm rot="0">
              <a:off x="0" y="711532"/>
              <a:ext cx="19751584"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Didn’t you read the notice, you were supposed to be back by 4 today, since it was a half day and there is an event, where have you been, well either way, I don’t care, answer the Hall DC. </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37900" y="6962175"/>
            <a:ext cx="1650100" cy="3344664"/>
          </a:xfrm>
          <a:custGeom>
            <a:avLst/>
            <a:gdLst/>
            <a:ahLst/>
            <a:cxnLst/>
            <a:rect r="r" b="b" t="t" l="l"/>
            <a:pathLst>
              <a:path h="3344664" w="1650100">
                <a:moveTo>
                  <a:pt x="0" y="0"/>
                </a:moveTo>
                <a:lnTo>
                  <a:pt x="1650100" y="0"/>
                </a:lnTo>
                <a:lnTo>
                  <a:pt x="1650100" y="3344664"/>
                </a:lnTo>
                <a:lnTo>
                  <a:pt x="0" y="3344664"/>
                </a:lnTo>
                <a:lnTo>
                  <a:pt x="0" y="0"/>
                </a:lnTo>
                <a:close/>
              </a:path>
            </a:pathLst>
          </a:custGeom>
          <a:blipFill>
            <a:blip r:embed="rId4"/>
            <a:stretch>
              <a:fillRect l="0" t="0" r="0" b="0"/>
            </a:stretch>
          </a:blipFill>
        </p:spPr>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 don’t have time. Guess I’m taking the short path today.</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911797"/>
            <a:ext cx="14163679" cy="2286246"/>
            <a:chOff x="0" y="0"/>
            <a:chExt cx="18884905" cy="3048328"/>
          </a:xfrm>
        </p:grpSpPr>
        <p:sp>
          <p:nvSpPr>
            <p:cNvPr name="TextBox 7" id="7"/>
            <p:cNvSpPr txBox="true"/>
            <p:nvPr/>
          </p:nvSpPr>
          <p:spPr>
            <a:xfrm rot="0">
              <a:off x="0" y="-104775"/>
              <a:ext cx="18884905" cy="23452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You move forward and crash into a pole</a:t>
              </a:r>
            </a:p>
          </p:txBody>
        </p:sp>
        <p:sp>
          <p:nvSpPr>
            <p:cNvPr name="TextBox 8" id="8"/>
            <p:cNvSpPr txBox="true"/>
            <p:nvPr/>
          </p:nvSpPr>
          <p:spPr>
            <a:xfrm rot="0">
              <a:off x="0" y="24147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Man! why didn’t I see the pole?</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4000377"/>
            <a:ext cx="14163679" cy="2286246"/>
            <a:chOff x="0" y="0"/>
            <a:chExt cx="18884905" cy="3048328"/>
          </a:xfrm>
        </p:grpSpPr>
        <p:sp>
          <p:nvSpPr>
            <p:cNvPr name="TextBox 7" id="7"/>
            <p:cNvSpPr txBox="true"/>
            <p:nvPr/>
          </p:nvSpPr>
          <p:spPr>
            <a:xfrm rot="0">
              <a:off x="0" y="-104775"/>
              <a:ext cx="18884905" cy="23452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That is due to the SDR lighting of this world</a:t>
              </a:r>
            </a:p>
          </p:txBody>
        </p:sp>
        <p:sp>
          <p:nvSpPr>
            <p:cNvPr name="TextBox 8" id="8"/>
            <p:cNvSpPr txBox="true"/>
            <p:nvPr/>
          </p:nvSpPr>
          <p:spPr>
            <a:xfrm rot="0">
              <a:off x="0" y="24147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06051" y="2070379"/>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HDR Lighting</a:t>
            </a:r>
          </a:p>
        </p:txBody>
      </p:sp>
      <p:sp>
        <p:nvSpPr>
          <p:cNvPr name="Freeform 3" id="3"/>
          <p:cNvSpPr/>
          <p:nvPr/>
        </p:nvSpPr>
        <p:spPr>
          <a:xfrm flipH="false" flipV="false" rot="0">
            <a:off x="3217522" y="4072707"/>
            <a:ext cx="3630404" cy="2715601"/>
          </a:xfrm>
          <a:custGeom>
            <a:avLst/>
            <a:gdLst/>
            <a:ahLst/>
            <a:cxnLst/>
            <a:rect r="r" b="b" t="t" l="l"/>
            <a:pathLst>
              <a:path h="2715601" w="3630404">
                <a:moveTo>
                  <a:pt x="0" y="0"/>
                </a:moveTo>
                <a:lnTo>
                  <a:pt x="3630404" y="0"/>
                </a:lnTo>
                <a:lnTo>
                  <a:pt x="3630404" y="2715601"/>
                </a:lnTo>
                <a:lnTo>
                  <a:pt x="0" y="2715601"/>
                </a:lnTo>
                <a:lnTo>
                  <a:pt x="0" y="0"/>
                </a:lnTo>
                <a:close/>
              </a:path>
            </a:pathLst>
          </a:custGeom>
          <a:blipFill>
            <a:blip r:embed="rId2"/>
            <a:stretch>
              <a:fillRect l="0" t="-4869" r="0" b="0"/>
            </a:stretch>
          </a:blipFill>
        </p:spPr>
      </p:sp>
      <p:sp>
        <p:nvSpPr>
          <p:cNvPr name="TextBox 4" id="4"/>
          <p:cNvSpPr txBox="true"/>
          <p:nvPr/>
        </p:nvSpPr>
        <p:spPr>
          <a:xfrm rot="0">
            <a:off x="1250203" y="3226194"/>
            <a:ext cx="15787594" cy="431799"/>
          </a:xfrm>
          <a:prstGeom prst="rect">
            <a:avLst/>
          </a:prstGeom>
        </p:spPr>
        <p:txBody>
          <a:bodyPr anchor="t" rtlCol="false" tIns="0" lIns="0" bIns="0" rIns="0">
            <a:spAutoFit/>
          </a:bodyPr>
          <a:lstStyle/>
          <a:p>
            <a:pPr algn="ctr">
              <a:lnSpc>
                <a:spcPts val="3500"/>
              </a:lnSpc>
            </a:pPr>
            <a:r>
              <a:rPr lang="en-US" sz="2500">
                <a:solidFill>
                  <a:srgbClr val="00C49C"/>
                </a:solidFill>
                <a:latin typeface="Garet"/>
                <a:ea typeface="Garet"/>
                <a:cs typeface="Garet"/>
                <a:sym typeface="Garet"/>
              </a:rPr>
              <a:t>And then god said, “Let there be better light”</a:t>
            </a:r>
          </a:p>
        </p:txBody>
      </p:sp>
      <p:sp>
        <p:nvSpPr>
          <p:cNvPr name="TextBox 5" id="5"/>
          <p:cNvSpPr txBox="true"/>
          <p:nvPr/>
        </p:nvSpPr>
        <p:spPr>
          <a:xfrm rot="0">
            <a:off x="7544246" y="4311390"/>
            <a:ext cx="7503332" cy="2715894"/>
          </a:xfrm>
          <a:prstGeom prst="rect">
            <a:avLst/>
          </a:prstGeom>
        </p:spPr>
        <p:txBody>
          <a:bodyPr anchor="t" rtlCol="false" tIns="0" lIns="0" bIns="0" rIns="0">
            <a:spAutoFit/>
          </a:bodyPr>
          <a:lstStyle/>
          <a:p>
            <a:pPr algn="ctr">
              <a:lnSpc>
                <a:spcPts val="3080"/>
              </a:lnSpc>
            </a:pPr>
            <a:r>
              <a:rPr lang="en-US" sz="2200">
                <a:solidFill>
                  <a:srgbClr val="FFFFFF"/>
                </a:solidFill>
                <a:latin typeface="Garet"/>
                <a:ea typeface="Garet"/>
                <a:cs typeface="Garet"/>
                <a:sym typeface="Garet"/>
              </a:rPr>
              <a:t>When many pixel brightness intensities reach a value of more than 1, they are all clipped to 1. As a result, all those pixels appear at the same intensity, destroying the image quality. Resulting in an image like this. </a:t>
            </a:r>
          </a:p>
          <a:p>
            <a:pPr algn="ctr">
              <a:lnSpc>
                <a:spcPts val="3080"/>
              </a:lnSpc>
            </a:pPr>
            <a:r>
              <a:rPr lang="en-US" sz="2200">
                <a:solidFill>
                  <a:srgbClr val="FFFFFF"/>
                </a:solidFill>
                <a:latin typeface="Garet"/>
                <a:ea typeface="Garet"/>
                <a:cs typeface="Garet"/>
                <a:sym typeface="Garet"/>
              </a:rPr>
              <a:t>One proposed solution is scaling down all pixels, which results in a sunglasses-like look </a:t>
            </a:r>
          </a:p>
        </p:txBody>
      </p:sp>
      <p:sp>
        <p:nvSpPr>
          <p:cNvPr name="TextBox 6" id="6"/>
          <p:cNvSpPr txBox="true"/>
          <p:nvPr/>
        </p:nvSpPr>
        <p:spPr>
          <a:xfrm rot="0">
            <a:off x="2306051" y="7280631"/>
            <a:ext cx="14156393" cy="1002665"/>
          </a:xfrm>
          <a:prstGeom prst="rect">
            <a:avLst/>
          </a:prstGeom>
        </p:spPr>
        <p:txBody>
          <a:bodyPr anchor="t" rtlCol="false" tIns="0" lIns="0" bIns="0" rIns="0">
            <a:spAutoFit/>
          </a:bodyPr>
          <a:lstStyle/>
          <a:p>
            <a:pPr algn="ctr">
              <a:lnSpc>
                <a:spcPts val="4060"/>
              </a:lnSpc>
            </a:pPr>
            <a:r>
              <a:rPr lang="en-US" sz="2900">
                <a:solidFill>
                  <a:srgbClr val="FFFFFF"/>
                </a:solidFill>
                <a:latin typeface="Garet"/>
                <a:ea typeface="Garet"/>
                <a:cs typeface="Garet"/>
                <a:sym typeface="Garet"/>
              </a:rPr>
              <a:t>By allowing fragment colors to exceed 1.0 we have a much higher range of color values available to work in known as high dynamic range (HDR).</a:t>
            </a:r>
          </a:p>
        </p:txBody>
      </p:sp>
      <p:pic>
        <p:nvPicPr>
          <p:cNvPr name="Picture 7" id="7"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95476" y="1760008"/>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How it Works</a:t>
            </a:r>
          </a:p>
        </p:txBody>
      </p:sp>
      <p:sp>
        <p:nvSpPr>
          <p:cNvPr name="Freeform 3" id="3"/>
          <p:cNvSpPr/>
          <p:nvPr/>
        </p:nvSpPr>
        <p:spPr>
          <a:xfrm flipH="false" flipV="false" rot="0">
            <a:off x="3561878" y="6615462"/>
            <a:ext cx="7849667" cy="1736739"/>
          </a:xfrm>
          <a:custGeom>
            <a:avLst/>
            <a:gdLst/>
            <a:ahLst/>
            <a:cxnLst/>
            <a:rect r="r" b="b" t="t" l="l"/>
            <a:pathLst>
              <a:path h="1736739" w="7849667">
                <a:moveTo>
                  <a:pt x="0" y="0"/>
                </a:moveTo>
                <a:lnTo>
                  <a:pt x="7849668" y="0"/>
                </a:lnTo>
                <a:lnTo>
                  <a:pt x="7849668" y="1736739"/>
                </a:lnTo>
                <a:lnTo>
                  <a:pt x="0" y="1736739"/>
                </a:lnTo>
                <a:lnTo>
                  <a:pt x="0" y="0"/>
                </a:lnTo>
                <a:close/>
              </a:path>
            </a:pathLst>
          </a:custGeom>
          <a:blipFill>
            <a:blip r:embed="rId2"/>
            <a:stretch>
              <a:fillRect l="0" t="0" r="0" b="0"/>
            </a:stretch>
          </a:blipFill>
        </p:spPr>
      </p:sp>
      <p:sp>
        <p:nvSpPr>
          <p:cNvPr name="TextBox 4" id="4"/>
          <p:cNvSpPr txBox="true"/>
          <p:nvPr/>
        </p:nvSpPr>
        <p:spPr>
          <a:xfrm rot="0">
            <a:off x="2195476" y="3374891"/>
            <a:ext cx="14156393" cy="2812414"/>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FFFFFF"/>
                </a:solidFill>
                <a:latin typeface="Garet"/>
                <a:ea typeface="Garet"/>
                <a:cs typeface="Garet"/>
                <a:sym typeface="Garet"/>
              </a:rPr>
              <a:t>High dynamic range was originally only used for photography where a photographer takes multiple pictures of the same scene with varying exposure levels, capturing a large range of color values. Combining these forms a HDR image where a large range of details are visible based on the combined exposure levels, or a specific exposure it is viewed with.</a:t>
            </a:r>
          </a:p>
          <a:p>
            <a:pPr algn="l" marL="496575" indent="-248288" lvl="1">
              <a:lnSpc>
                <a:spcPts val="3220"/>
              </a:lnSpc>
              <a:buFont typeface="Arial"/>
              <a:buChar char="•"/>
            </a:pPr>
            <a:r>
              <a:rPr lang="en-US" sz="2300">
                <a:solidFill>
                  <a:srgbClr val="FFFFFF"/>
                </a:solidFill>
                <a:latin typeface="Garet"/>
                <a:ea typeface="Garet"/>
                <a:cs typeface="Garet"/>
                <a:sym typeface="Garet"/>
              </a:rPr>
              <a:t>We allow for a much larger range of color values to render to, collecting a large range of dark and bright details of a scene, and at the end we transform all the HDR values back to the low dynamic range (LDR) of [0.0, 1.0]. </a:t>
            </a:r>
          </a:p>
        </p:txBody>
      </p:sp>
      <p:sp>
        <p:nvSpPr>
          <p:cNvPr name="TextBox 5" id="5"/>
          <p:cNvSpPr txBox="true"/>
          <p:nvPr/>
        </p:nvSpPr>
        <p:spPr>
          <a:xfrm rot="0">
            <a:off x="1936131" y="2779183"/>
            <a:ext cx="14415738" cy="431799"/>
          </a:xfrm>
          <a:prstGeom prst="rect">
            <a:avLst/>
          </a:prstGeom>
        </p:spPr>
        <p:txBody>
          <a:bodyPr anchor="t" rtlCol="false" tIns="0" lIns="0" bIns="0" rIns="0">
            <a:spAutoFit/>
          </a:bodyPr>
          <a:lstStyle/>
          <a:p>
            <a:pPr algn="ctr">
              <a:lnSpc>
                <a:spcPts val="3500"/>
              </a:lnSpc>
            </a:pPr>
            <a:r>
              <a:rPr lang="en-US" sz="2500">
                <a:solidFill>
                  <a:srgbClr val="00CCAE"/>
                </a:solidFill>
                <a:latin typeface="Garet"/>
                <a:ea typeface="Garet"/>
                <a:cs typeface="Garet"/>
                <a:sym typeface="Garet"/>
              </a:rPr>
              <a:t>“Let’s not oversaturate things”</a:t>
            </a:r>
          </a:p>
        </p:txBody>
      </p:sp>
      <p:sp>
        <p:nvSpPr>
          <p:cNvPr name="TextBox 6" id="6"/>
          <p:cNvSpPr txBox="true"/>
          <p:nvPr/>
        </p:nvSpPr>
        <p:spPr>
          <a:xfrm rot="0">
            <a:off x="11969939" y="6316845"/>
            <a:ext cx="3330228" cy="2276822"/>
          </a:xfrm>
          <a:prstGeom prst="rect">
            <a:avLst/>
          </a:prstGeom>
        </p:spPr>
        <p:txBody>
          <a:bodyPr anchor="t" rtlCol="false" tIns="0" lIns="0" bIns="0" rIns="0">
            <a:spAutoFit/>
          </a:bodyPr>
          <a:lstStyle/>
          <a:p>
            <a:pPr algn="ctr">
              <a:lnSpc>
                <a:spcPts val="3655"/>
              </a:lnSpc>
            </a:pPr>
            <a:r>
              <a:rPr lang="en-US" sz="2611">
                <a:solidFill>
                  <a:srgbClr val="C1FF72"/>
                </a:solidFill>
                <a:latin typeface="Garet"/>
                <a:ea typeface="Garet"/>
                <a:cs typeface="Garet"/>
                <a:sym typeface="Garet"/>
              </a:rPr>
              <a:t>We use tone-mapping algorithms like Reinhard tone mapping </a:t>
            </a:r>
          </a:p>
        </p:txBody>
      </p:sp>
      <p:pic>
        <p:nvPicPr>
          <p:cNvPr name="Picture 7" id="7" descr="pixelated book slightly bouncing"/>
          <p:cNvPicPr>
            <a:picLocks noChangeAspect="true"/>
          </p:cNvPicPr>
          <p:nvPr/>
        </p:nvPicPr>
        <p:blipFill>
          <a:blip r:embed="rId3"/>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965817" y="1722766"/>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Reinhard tone mapping</a:t>
            </a:r>
          </a:p>
        </p:txBody>
      </p:sp>
      <p:sp>
        <p:nvSpPr>
          <p:cNvPr name="Freeform 3" id="3"/>
          <p:cNvSpPr/>
          <p:nvPr/>
        </p:nvSpPr>
        <p:spPr>
          <a:xfrm flipH="false" flipV="false" rot="0">
            <a:off x="1965817" y="5130021"/>
            <a:ext cx="6524382" cy="3500888"/>
          </a:xfrm>
          <a:custGeom>
            <a:avLst/>
            <a:gdLst/>
            <a:ahLst/>
            <a:cxnLst/>
            <a:rect r="r" b="b" t="t" l="l"/>
            <a:pathLst>
              <a:path h="3500888" w="6524382">
                <a:moveTo>
                  <a:pt x="0" y="0"/>
                </a:moveTo>
                <a:lnTo>
                  <a:pt x="6524382" y="0"/>
                </a:lnTo>
                <a:lnTo>
                  <a:pt x="6524382" y="3500888"/>
                </a:lnTo>
                <a:lnTo>
                  <a:pt x="0" y="3500888"/>
                </a:lnTo>
                <a:lnTo>
                  <a:pt x="0" y="0"/>
                </a:lnTo>
                <a:close/>
              </a:path>
            </a:pathLst>
          </a:custGeom>
          <a:blipFill>
            <a:blip r:embed="rId2"/>
            <a:stretch>
              <a:fillRect l="0" t="0" r="0" b="0"/>
            </a:stretch>
          </a:blipFill>
        </p:spPr>
      </p:sp>
      <p:sp>
        <p:nvSpPr>
          <p:cNvPr name="Freeform 4" id="4"/>
          <p:cNvSpPr/>
          <p:nvPr/>
        </p:nvSpPr>
        <p:spPr>
          <a:xfrm flipH="false" flipV="false" rot="0">
            <a:off x="8849488" y="5751419"/>
            <a:ext cx="4279208" cy="1542949"/>
          </a:xfrm>
          <a:custGeom>
            <a:avLst/>
            <a:gdLst/>
            <a:ahLst/>
            <a:cxnLst/>
            <a:rect r="r" b="b" t="t" l="l"/>
            <a:pathLst>
              <a:path h="1542949" w="4279208">
                <a:moveTo>
                  <a:pt x="0" y="0"/>
                </a:moveTo>
                <a:lnTo>
                  <a:pt x="4279208" y="0"/>
                </a:lnTo>
                <a:lnTo>
                  <a:pt x="4279208" y="1542949"/>
                </a:lnTo>
                <a:lnTo>
                  <a:pt x="0" y="1542949"/>
                </a:lnTo>
                <a:lnTo>
                  <a:pt x="0" y="0"/>
                </a:lnTo>
                <a:close/>
              </a:path>
            </a:pathLst>
          </a:custGeom>
          <a:blipFill>
            <a:blip r:embed="rId3"/>
            <a:stretch>
              <a:fillRect l="0" t="-8855" r="0" b="0"/>
            </a:stretch>
          </a:blipFill>
        </p:spPr>
      </p:sp>
      <p:sp>
        <p:nvSpPr>
          <p:cNvPr name="Freeform 5" id="5"/>
          <p:cNvSpPr/>
          <p:nvPr/>
        </p:nvSpPr>
        <p:spPr>
          <a:xfrm flipH="false" flipV="false" rot="0">
            <a:off x="13490646" y="6342835"/>
            <a:ext cx="3090882" cy="2288075"/>
          </a:xfrm>
          <a:custGeom>
            <a:avLst/>
            <a:gdLst/>
            <a:ahLst/>
            <a:cxnLst/>
            <a:rect r="r" b="b" t="t" l="l"/>
            <a:pathLst>
              <a:path h="2288075" w="3090882">
                <a:moveTo>
                  <a:pt x="0" y="0"/>
                </a:moveTo>
                <a:lnTo>
                  <a:pt x="3090882" y="0"/>
                </a:lnTo>
                <a:lnTo>
                  <a:pt x="3090882" y="2288074"/>
                </a:lnTo>
                <a:lnTo>
                  <a:pt x="0" y="2288074"/>
                </a:lnTo>
                <a:lnTo>
                  <a:pt x="0" y="0"/>
                </a:lnTo>
                <a:close/>
              </a:path>
            </a:pathLst>
          </a:custGeom>
          <a:blipFill>
            <a:blip r:embed="rId4"/>
            <a:stretch>
              <a:fillRect l="0" t="-5817" r="0" b="0"/>
            </a:stretch>
          </a:blipFill>
        </p:spPr>
      </p:sp>
      <p:sp>
        <p:nvSpPr>
          <p:cNvPr name="TextBox 6" id="6"/>
          <p:cNvSpPr txBox="true"/>
          <p:nvPr/>
        </p:nvSpPr>
        <p:spPr>
          <a:xfrm rot="0">
            <a:off x="1965817" y="3337649"/>
            <a:ext cx="14156393" cy="1212214"/>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FFFFFF"/>
                </a:solidFill>
                <a:latin typeface="Garet"/>
                <a:ea typeface="Garet"/>
                <a:cs typeface="Garet"/>
                <a:sym typeface="Garet"/>
              </a:rPr>
              <a:t>Reinhard tone mapping involves dividing the entire HDR colour values into LDR colour values.</a:t>
            </a:r>
          </a:p>
          <a:p>
            <a:pPr algn="l" marL="496575" indent="-248288" lvl="1">
              <a:lnSpc>
                <a:spcPts val="3220"/>
              </a:lnSpc>
              <a:buFont typeface="Arial"/>
              <a:buChar char="•"/>
            </a:pPr>
            <a:r>
              <a:rPr lang="en-US" sz="2300">
                <a:solidFill>
                  <a:srgbClr val="FFFFFF"/>
                </a:solidFill>
                <a:latin typeface="Garet"/>
                <a:ea typeface="Garet"/>
                <a:cs typeface="Garet"/>
                <a:sym typeface="Garet"/>
              </a:rPr>
              <a:t>The Reinhard tone mapping algorithm evenly balances out all brightness values onto LDR.</a:t>
            </a:r>
          </a:p>
        </p:txBody>
      </p:sp>
      <p:sp>
        <p:nvSpPr>
          <p:cNvPr name="TextBox 7" id="7"/>
          <p:cNvSpPr txBox="true"/>
          <p:nvPr/>
        </p:nvSpPr>
        <p:spPr>
          <a:xfrm rot="0">
            <a:off x="1706472" y="2741941"/>
            <a:ext cx="14415738" cy="431799"/>
          </a:xfrm>
          <a:prstGeom prst="rect">
            <a:avLst/>
          </a:prstGeom>
        </p:spPr>
        <p:txBody>
          <a:bodyPr anchor="t" rtlCol="false" tIns="0" lIns="0" bIns="0" rIns="0">
            <a:spAutoFit/>
          </a:bodyPr>
          <a:lstStyle/>
          <a:p>
            <a:pPr algn="ctr">
              <a:lnSpc>
                <a:spcPts val="3500"/>
              </a:lnSpc>
            </a:pPr>
            <a:r>
              <a:rPr lang="en-US" sz="2500">
                <a:solidFill>
                  <a:srgbClr val="00CCAE"/>
                </a:solidFill>
                <a:latin typeface="Garet"/>
                <a:ea typeface="Garet"/>
                <a:cs typeface="Garet"/>
                <a:sym typeface="Garet"/>
              </a:rPr>
              <a:t>“Let’s not oversaturate things”</a:t>
            </a:r>
          </a:p>
        </p:txBody>
      </p:sp>
      <p:sp>
        <p:nvSpPr>
          <p:cNvPr name="TextBox 8" id="8"/>
          <p:cNvSpPr txBox="true"/>
          <p:nvPr/>
        </p:nvSpPr>
        <p:spPr>
          <a:xfrm rot="0">
            <a:off x="10989092" y="4878930"/>
            <a:ext cx="3411889" cy="662939"/>
          </a:xfrm>
          <a:prstGeom prst="rect">
            <a:avLst/>
          </a:prstGeom>
        </p:spPr>
        <p:txBody>
          <a:bodyPr anchor="t" rtlCol="false" tIns="0" lIns="0" bIns="0" rIns="0">
            <a:spAutoFit/>
          </a:bodyPr>
          <a:lstStyle/>
          <a:p>
            <a:pPr algn="ctr">
              <a:lnSpc>
                <a:spcPts val="5460"/>
              </a:lnSpc>
            </a:pPr>
            <a:r>
              <a:rPr lang="en-US" sz="3900" b="true">
                <a:solidFill>
                  <a:srgbClr val="C1FF72"/>
                </a:solidFill>
                <a:latin typeface="Garet Bold"/>
                <a:ea typeface="Garet Bold"/>
                <a:cs typeface="Garet Bold"/>
                <a:sym typeface="Garet Bold"/>
              </a:rPr>
              <a:t>Result:</a:t>
            </a:r>
          </a:p>
        </p:txBody>
      </p:sp>
      <p:pic>
        <p:nvPicPr>
          <p:cNvPr name="Picture 9" id="9" descr="pixelated book slightly bouncing"/>
          <p:cNvPicPr>
            <a:picLocks noChangeAspect="true"/>
          </p:cNvPicPr>
          <p:nvPr/>
        </p:nvPicPr>
        <p:blipFill>
          <a:blip r:embed="rId5"/>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4401926"/>
            <a:ext cx="15966183" cy="1795196"/>
            <a:chOff x="0" y="0"/>
            <a:chExt cx="21288245" cy="2393595"/>
          </a:xfrm>
        </p:grpSpPr>
        <p:sp>
          <p:nvSpPr>
            <p:cNvPr name="TextBox 7" id="7"/>
            <p:cNvSpPr txBox="true"/>
            <p:nvPr/>
          </p:nvSpPr>
          <p:spPr>
            <a:xfrm rot="0">
              <a:off x="0" y="-57150"/>
              <a:ext cx="21288245" cy="643939"/>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Now you know about HDR lighting</a:t>
              </a:r>
            </a:p>
          </p:txBody>
        </p:sp>
        <p:sp>
          <p:nvSpPr>
            <p:cNvPr name="TextBox 8" id="8"/>
            <p:cNvSpPr txBox="true"/>
            <p:nvPr/>
          </p:nvSpPr>
          <p:spPr>
            <a:xfrm rot="0">
              <a:off x="0" y="799960"/>
              <a:ext cx="21288245" cy="1593635"/>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This lighting method is widely used in the gaming and video industry, as videos with HDR are often much better perceived than non-HDR ones. </a:t>
              </a:r>
            </a:p>
            <a:p>
              <a:pPr algn="l">
                <a:lnSpc>
                  <a:spcPts val="3240"/>
                </a:lnSpc>
              </a:pPr>
              <a:r>
                <a:rPr lang="en-US" sz="2314">
                  <a:solidFill>
                    <a:srgbClr val="FFFFFF"/>
                  </a:solidFill>
                  <a:latin typeface="Garet"/>
                  <a:ea typeface="Garet"/>
                  <a:cs typeface="Garet"/>
                  <a:sym typeface="Garet"/>
                </a:rPr>
                <a:t>You enter your room and lie down.</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0" y="6740963"/>
            <a:ext cx="1749448" cy="3546037"/>
          </a:xfrm>
          <a:custGeom>
            <a:avLst/>
            <a:gdLst/>
            <a:ahLst/>
            <a:cxnLst/>
            <a:rect r="r" b="b" t="t" l="l"/>
            <a:pathLst>
              <a:path h="3546037" w="1749448">
                <a:moveTo>
                  <a:pt x="0" y="0"/>
                </a:moveTo>
                <a:lnTo>
                  <a:pt x="1749448" y="0"/>
                </a:lnTo>
                <a:lnTo>
                  <a:pt x="1749448" y="3546037"/>
                </a:lnTo>
                <a:lnTo>
                  <a:pt x="0" y="3546037"/>
                </a:lnTo>
                <a:lnTo>
                  <a:pt x="0" y="0"/>
                </a:lnTo>
                <a:close/>
              </a:path>
            </a:pathLst>
          </a:custGeom>
          <a:blipFill>
            <a:blip r:embed="rId3"/>
            <a:stretch>
              <a:fillRect l="0" t="0" r="0" b="0"/>
            </a:stretch>
          </a:blipFill>
        </p:spPr>
      </p:sp>
      <p:grpSp>
        <p:nvGrpSpPr>
          <p:cNvPr name="Group 4" id="4"/>
          <p:cNvGrpSpPr/>
          <p:nvPr/>
        </p:nvGrpSpPr>
        <p:grpSpPr>
          <a:xfrm rot="0">
            <a:off x="1914756" y="7321746"/>
            <a:ext cx="15553402" cy="2384470"/>
            <a:chOff x="0" y="0"/>
            <a:chExt cx="4096369" cy="628009"/>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7" id="7"/>
          <p:cNvGrpSpPr/>
          <p:nvPr/>
        </p:nvGrpSpPr>
        <p:grpSpPr>
          <a:xfrm rot="0">
            <a:off x="9947249" y="4563280"/>
            <a:ext cx="7520909" cy="1160439"/>
            <a:chOff x="0" y="0"/>
            <a:chExt cx="1980816" cy="305630"/>
          </a:xfrm>
        </p:grpSpPr>
        <p:sp>
          <p:nvSpPr>
            <p:cNvPr name="Freeform 8" id="8"/>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9" id="9"/>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4" action="ppaction://hlinksldjump"/>
                </a:rPr>
                <a:t>Run to class</a:t>
              </a:r>
            </a:p>
          </p:txBody>
        </p:sp>
      </p:grpSp>
      <p:grpSp>
        <p:nvGrpSpPr>
          <p:cNvPr name="Group 10" id="10"/>
          <p:cNvGrpSpPr/>
          <p:nvPr/>
        </p:nvGrpSpPr>
        <p:grpSpPr>
          <a:xfrm rot="0">
            <a:off x="9947249" y="5801530"/>
            <a:ext cx="7520909" cy="1160439"/>
            <a:chOff x="0" y="0"/>
            <a:chExt cx="1980816" cy="305630"/>
          </a:xfrm>
        </p:grpSpPr>
        <p:sp>
          <p:nvSpPr>
            <p:cNvPr name="Freeform 11" id="11"/>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2" id="12"/>
            <p:cNvSpPr txBox="true"/>
            <p:nvPr/>
          </p:nvSpPr>
          <p:spPr>
            <a:xfrm>
              <a:off x="0" y="-47625"/>
              <a:ext cx="1980816"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5" action="ppaction://hlinksldjump"/>
                </a:rPr>
                <a:t>neighbours room</a:t>
              </a:r>
            </a:p>
          </p:txBody>
        </p:sp>
      </p:grpSp>
      <p:grpSp>
        <p:nvGrpSpPr>
          <p:cNvPr name="Group 13" id="13"/>
          <p:cNvGrpSpPr/>
          <p:nvPr/>
        </p:nvGrpSpPr>
        <p:grpSpPr>
          <a:xfrm rot="0">
            <a:off x="2274135" y="7631654"/>
            <a:ext cx="5534959" cy="882327"/>
            <a:chOff x="0" y="0"/>
            <a:chExt cx="7379946" cy="1176436"/>
          </a:xfrm>
        </p:grpSpPr>
        <p:sp>
          <p:nvSpPr>
            <p:cNvPr name="TextBox 14" id="14"/>
            <p:cNvSpPr txBox="true"/>
            <p:nvPr/>
          </p:nvSpPr>
          <p:spPr>
            <a:xfrm rot="0">
              <a:off x="0" y="-57150"/>
              <a:ext cx="7379946"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7379946"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Finally I’m up, what do I do now?</a:t>
              </a:r>
            </a:p>
          </p:txBody>
        </p:sp>
      </p:grpSp>
      <p:pic>
        <p:nvPicPr>
          <p:cNvPr name="Picture 16" id="16"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Finally, Inner peace. Oh god I am tired. Why am I tired on such a relaxing day.</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4000377"/>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That is because there is no concept of vertex post-processing</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40971" y="1475549"/>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Transform Feedback</a:t>
            </a:r>
          </a:p>
        </p:txBody>
      </p:sp>
      <p:sp>
        <p:nvSpPr>
          <p:cNvPr name="TextBox 3" id="3"/>
          <p:cNvSpPr txBox="true"/>
          <p:nvPr/>
        </p:nvSpPr>
        <p:spPr>
          <a:xfrm rot="0">
            <a:off x="2090635" y="3284456"/>
            <a:ext cx="14156393" cy="238315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Transform Feedback is an OpenGL feature that captures the outpu</a:t>
            </a:r>
            <a:r>
              <a:rPr lang="en-US" sz="2700">
                <a:solidFill>
                  <a:srgbClr val="FFFFFF"/>
                </a:solidFill>
                <a:latin typeface="Garet"/>
                <a:ea typeface="Garet"/>
                <a:cs typeface="Garet"/>
                <a:sym typeface="Garet"/>
              </a:rPr>
              <a:t>t of the vertex shader (or geometry shader) and writes it directly into a buffer</a:t>
            </a:r>
            <a:r>
              <a:rPr lang="en-US" sz="2700">
                <a:solidFill>
                  <a:srgbClr val="FFFFFF"/>
                </a:solidFill>
                <a:latin typeface="Garet"/>
                <a:ea typeface="Garet"/>
                <a:cs typeface="Garet"/>
                <a:sym typeface="Garet"/>
              </a:rPr>
              <a:t> without passing through the fragment stage.</a:t>
            </a:r>
          </a:p>
          <a:p>
            <a:pPr algn="l" marL="582933" indent="-291467" lvl="1">
              <a:lnSpc>
                <a:spcPts val="3780"/>
              </a:lnSpc>
              <a:buFont typeface="Arial"/>
              <a:buChar char="•"/>
            </a:pPr>
            <a:r>
              <a:rPr lang="en-US" sz="2700">
                <a:solidFill>
                  <a:srgbClr val="FFFFFF"/>
                </a:solidFill>
                <a:latin typeface="Garet"/>
                <a:ea typeface="Garet"/>
                <a:cs typeface="Garet"/>
                <a:sym typeface="Garet"/>
              </a:rPr>
              <a:t>This allows us to store transformed vertices for later use, without sending them to the screen</a:t>
            </a:r>
          </a:p>
        </p:txBody>
      </p:sp>
      <p:sp>
        <p:nvSpPr>
          <p:cNvPr name="TextBox 4" id="4"/>
          <p:cNvSpPr txBox="true"/>
          <p:nvPr/>
        </p:nvSpPr>
        <p:spPr>
          <a:xfrm rot="0">
            <a:off x="2090635" y="2638431"/>
            <a:ext cx="14057065" cy="396572"/>
          </a:xfrm>
          <a:prstGeom prst="rect">
            <a:avLst/>
          </a:prstGeom>
        </p:spPr>
        <p:txBody>
          <a:bodyPr anchor="t" rtlCol="false" tIns="0" lIns="0" bIns="0" rIns="0">
            <a:spAutoFit/>
          </a:bodyPr>
          <a:lstStyle/>
          <a:p>
            <a:pPr algn="ctr">
              <a:lnSpc>
                <a:spcPts val="3341"/>
              </a:lnSpc>
            </a:pPr>
            <a:r>
              <a:rPr lang="en-US" sz="2386">
                <a:solidFill>
                  <a:srgbClr val="00CCAE"/>
                </a:solidFill>
                <a:latin typeface="Garet"/>
                <a:ea typeface="Garet"/>
                <a:cs typeface="Garet"/>
                <a:sym typeface="Garet"/>
              </a:rPr>
              <a:t>Ben 10 Nostalgia</a:t>
            </a:r>
          </a:p>
        </p:txBody>
      </p:sp>
      <p:sp>
        <p:nvSpPr>
          <p:cNvPr name="TextBox 5" id="5"/>
          <p:cNvSpPr txBox="true"/>
          <p:nvPr/>
        </p:nvSpPr>
        <p:spPr>
          <a:xfrm rot="0">
            <a:off x="2687205" y="5738096"/>
            <a:ext cx="5345743" cy="3496676"/>
          </a:xfrm>
          <a:prstGeom prst="rect">
            <a:avLst/>
          </a:prstGeom>
        </p:spPr>
        <p:txBody>
          <a:bodyPr anchor="t" rtlCol="false" tIns="0" lIns="0" bIns="0" rIns="0">
            <a:spAutoFit/>
          </a:bodyPr>
          <a:lstStyle/>
          <a:p>
            <a:pPr algn="l">
              <a:lnSpc>
                <a:spcPts val="3094"/>
              </a:lnSpc>
            </a:pPr>
            <a:r>
              <a:rPr lang="en-US" sz="2210">
                <a:solidFill>
                  <a:srgbClr val="FFFFFF"/>
                </a:solidFill>
                <a:latin typeface="Garet"/>
                <a:ea typeface="Garet"/>
                <a:cs typeface="Garet"/>
                <a:sym typeface="Garet"/>
              </a:rPr>
              <a:t>The process involves:</a:t>
            </a:r>
          </a:p>
          <a:p>
            <a:pPr algn="l" marL="477267" indent="-238634" lvl="1">
              <a:lnSpc>
                <a:spcPts val="3094"/>
              </a:lnSpc>
              <a:buAutoNum type="arabicPeriod" startAt="1"/>
            </a:pPr>
            <a:r>
              <a:rPr lang="en-US" sz="2210">
                <a:solidFill>
                  <a:srgbClr val="FFFFFF"/>
                </a:solidFill>
                <a:latin typeface="Garet"/>
                <a:ea typeface="Garet"/>
                <a:cs typeface="Garet"/>
                <a:sym typeface="Garet"/>
              </a:rPr>
              <a:t>Enable transform feedback mode</a:t>
            </a:r>
          </a:p>
          <a:p>
            <a:pPr algn="l" marL="477267" indent="-238634" lvl="1">
              <a:lnSpc>
                <a:spcPts val="3094"/>
              </a:lnSpc>
              <a:buAutoNum type="arabicPeriod" startAt="1"/>
            </a:pPr>
            <a:r>
              <a:rPr lang="en-US" sz="2210">
                <a:solidFill>
                  <a:srgbClr val="FFFFFF"/>
                </a:solidFill>
                <a:latin typeface="Garet"/>
                <a:ea typeface="Garet"/>
                <a:cs typeface="Garet"/>
                <a:sym typeface="Garet"/>
              </a:rPr>
              <a:t>Bind a buffer to store the output</a:t>
            </a:r>
          </a:p>
          <a:p>
            <a:pPr algn="l" marL="477267" indent="-238634" lvl="1">
              <a:lnSpc>
                <a:spcPts val="3094"/>
              </a:lnSpc>
              <a:buAutoNum type="arabicPeriod" startAt="1"/>
            </a:pPr>
            <a:r>
              <a:rPr lang="en-US" sz="2210">
                <a:solidFill>
                  <a:srgbClr val="FFFFFF"/>
                </a:solidFill>
                <a:latin typeface="Garet"/>
                <a:ea typeface="Garet"/>
                <a:cs typeface="Garet"/>
                <a:sym typeface="Garet"/>
              </a:rPr>
              <a:t>Define which variables to capture</a:t>
            </a:r>
          </a:p>
          <a:p>
            <a:pPr algn="l" marL="477267" indent="-238634" lvl="1">
              <a:lnSpc>
                <a:spcPts val="3094"/>
              </a:lnSpc>
              <a:buAutoNum type="arabicPeriod" startAt="1"/>
            </a:pPr>
            <a:r>
              <a:rPr lang="en-US" sz="2210">
                <a:solidFill>
                  <a:srgbClr val="FFFFFF"/>
                </a:solidFill>
                <a:latin typeface="Garet"/>
                <a:ea typeface="Garet"/>
                <a:cs typeface="Garet"/>
                <a:sym typeface="Garet"/>
              </a:rPr>
              <a:t>Render geometry (without rasterization)</a:t>
            </a:r>
          </a:p>
          <a:p>
            <a:pPr algn="l" marL="477267" indent="-238634" lvl="1">
              <a:lnSpc>
                <a:spcPts val="3094"/>
              </a:lnSpc>
              <a:buAutoNum type="arabicPeriod" startAt="1"/>
            </a:pPr>
            <a:r>
              <a:rPr lang="en-US" sz="2210">
                <a:solidFill>
                  <a:srgbClr val="FFFFFF"/>
                </a:solidFill>
                <a:latin typeface="Garet"/>
                <a:ea typeface="Garet"/>
                <a:cs typeface="Garet"/>
                <a:sym typeface="Garet"/>
              </a:rPr>
              <a:t>Retrieve transformed data</a:t>
            </a:r>
          </a:p>
          <a:p>
            <a:pPr algn="l">
              <a:lnSpc>
                <a:spcPts val="3094"/>
              </a:lnSpc>
            </a:pPr>
          </a:p>
        </p:txBody>
      </p:sp>
      <p:sp>
        <p:nvSpPr>
          <p:cNvPr name="Freeform 6" id="6"/>
          <p:cNvSpPr/>
          <p:nvPr/>
        </p:nvSpPr>
        <p:spPr>
          <a:xfrm flipH="false" flipV="false" rot="0">
            <a:off x="8572616" y="5652371"/>
            <a:ext cx="6063034" cy="3225756"/>
          </a:xfrm>
          <a:custGeom>
            <a:avLst/>
            <a:gdLst/>
            <a:ahLst/>
            <a:cxnLst/>
            <a:rect r="r" b="b" t="t" l="l"/>
            <a:pathLst>
              <a:path h="3225756" w="6063034">
                <a:moveTo>
                  <a:pt x="0" y="0"/>
                </a:moveTo>
                <a:lnTo>
                  <a:pt x="6063034" y="0"/>
                </a:lnTo>
                <a:lnTo>
                  <a:pt x="6063034" y="3225755"/>
                </a:lnTo>
                <a:lnTo>
                  <a:pt x="0" y="3225755"/>
                </a:lnTo>
                <a:lnTo>
                  <a:pt x="0" y="0"/>
                </a:lnTo>
                <a:close/>
              </a:path>
            </a:pathLst>
          </a:custGeom>
          <a:blipFill>
            <a:blip r:embed="rId2"/>
            <a:stretch>
              <a:fillRect l="0" t="0" r="-10448" b="0"/>
            </a:stretch>
          </a:blipFill>
        </p:spPr>
      </p:sp>
      <p:pic>
        <p:nvPicPr>
          <p:cNvPr name="Picture 7" id="7"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40971" y="1301651"/>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Clipping</a:t>
            </a:r>
          </a:p>
        </p:txBody>
      </p:sp>
      <p:sp>
        <p:nvSpPr>
          <p:cNvPr name="TextBox 3" id="3"/>
          <p:cNvSpPr txBox="true"/>
          <p:nvPr/>
        </p:nvSpPr>
        <p:spPr>
          <a:xfrm rot="0">
            <a:off x="2090635" y="3110558"/>
            <a:ext cx="14156393" cy="238315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Primitives gen</a:t>
            </a:r>
            <a:r>
              <a:rPr lang="en-US" sz="2700">
                <a:solidFill>
                  <a:srgbClr val="FFFFFF"/>
                </a:solidFill>
                <a:latin typeface="Garet"/>
                <a:ea typeface="Garet"/>
                <a:cs typeface="Garet"/>
                <a:sym typeface="Garet"/>
              </a:rPr>
              <a:t>erated by previous stages are collected and then clipped to</a:t>
            </a:r>
            <a:r>
              <a:rPr lang="en-US" sz="2700">
                <a:solidFill>
                  <a:srgbClr val="FFFFFF"/>
                </a:solidFill>
                <a:latin typeface="Garet"/>
                <a:ea typeface="Garet"/>
                <a:cs typeface="Garet"/>
                <a:sym typeface="Garet"/>
              </a:rPr>
              <a:t> the view volume. Each vertex has a clip-space position (the gl_Position output of the last Vertex Processing stage). </a:t>
            </a:r>
          </a:p>
          <a:p>
            <a:pPr algn="l" marL="582933" indent="-291467" lvl="1">
              <a:lnSpc>
                <a:spcPts val="3780"/>
              </a:lnSpc>
              <a:buFont typeface="Arial"/>
              <a:buChar char="•"/>
            </a:pPr>
            <a:r>
              <a:rPr lang="en-US" sz="2700">
                <a:solidFill>
                  <a:srgbClr val="FFFFFF"/>
                </a:solidFill>
                <a:latin typeface="Garet"/>
                <a:ea typeface="Garet"/>
                <a:cs typeface="Garet"/>
                <a:sym typeface="Garet"/>
              </a:rPr>
              <a:t>While the clipping is automatically enabled by OpenGL, we can add an additional manual clipping factor by using:  </a:t>
            </a:r>
          </a:p>
        </p:txBody>
      </p:sp>
      <p:sp>
        <p:nvSpPr>
          <p:cNvPr name="TextBox 4" id="4"/>
          <p:cNvSpPr txBox="true"/>
          <p:nvPr/>
        </p:nvSpPr>
        <p:spPr>
          <a:xfrm rot="0">
            <a:off x="2090635" y="2464534"/>
            <a:ext cx="14057065" cy="396572"/>
          </a:xfrm>
          <a:prstGeom prst="rect">
            <a:avLst/>
          </a:prstGeom>
        </p:spPr>
        <p:txBody>
          <a:bodyPr anchor="t" rtlCol="false" tIns="0" lIns="0" bIns="0" rIns="0">
            <a:spAutoFit/>
          </a:bodyPr>
          <a:lstStyle/>
          <a:p>
            <a:pPr algn="ctr">
              <a:lnSpc>
                <a:spcPts val="3341"/>
              </a:lnSpc>
            </a:pPr>
            <a:r>
              <a:rPr lang="en-US" sz="2386">
                <a:solidFill>
                  <a:srgbClr val="00CCAE"/>
                </a:solidFill>
                <a:latin typeface="Garet"/>
                <a:ea typeface="Garet"/>
                <a:cs typeface="Garet"/>
                <a:sym typeface="Garet"/>
              </a:rPr>
              <a:t>That reminds me, Clippy just got clipped out of existence, didn't he?</a:t>
            </a:r>
          </a:p>
        </p:txBody>
      </p:sp>
      <p:sp>
        <p:nvSpPr>
          <p:cNvPr name="Freeform 5" id="5"/>
          <p:cNvSpPr/>
          <p:nvPr/>
        </p:nvSpPr>
        <p:spPr>
          <a:xfrm flipH="false" flipV="false" rot="0">
            <a:off x="6256271" y="5773748"/>
            <a:ext cx="6432362" cy="3278276"/>
          </a:xfrm>
          <a:custGeom>
            <a:avLst/>
            <a:gdLst/>
            <a:ahLst/>
            <a:cxnLst/>
            <a:rect r="r" b="b" t="t" l="l"/>
            <a:pathLst>
              <a:path h="3278276" w="6432362">
                <a:moveTo>
                  <a:pt x="0" y="0"/>
                </a:moveTo>
                <a:lnTo>
                  <a:pt x="6432363" y="0"/>
                </a:lnTo>
                <a:lnTo>
                  <a:pt x="6432363" y="3278276"/>
                </a:lnTo>
                <a:lnTo>
                  <a:pt x="0" y="3278276"/>
                </a:lnTo>
                <a:lnTo>
                  <a:pt x="0" y="0"/>
                </a:lnTo>
                <a:close/>
              </a:path>
            </a:pathLst>
          </a:custGeom>
          <a:blipFill>
            <a:blip r:embed="rId2"/>
            <a:stretch>
              <a:fillRect l="0" t="0" r="-8711" b="-7302"/>
            </a:stretch>
          </a:blipFill>
        </p:spPr>
      </p:sp>
      <p:pic>
        <p:nvPicPr>
          <p:cNvPr name="Picture 6" id="6"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34884" y="136780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Perespective Division</a:t>
            </a:r>
          </a:p>
        </p:txBody>
      </p:sp>
      <p:sp>
        <p:nvSpPr>
          <p:cNvPr name="Freeform 3" id="3"/>
          <p:cNvSpPr/>
          <p:nvPr/>
        </p:nvSpPr>
        <p:spPr>
          <a:xfrm flipH="false" flipV="false" rot="0">
            <a:off x="6231737" y="4678413"/>
            <a:ext cx="5762687" cy="3805548"/>
          </a:xfrm>
          <a:custGeom>
            <a:avLst/>
            <a:gdLst/>
            <a:ahLst/>
            <a:cxnLst/>
            <a:rect r="r" b="b" t="t" l="l"/>
            <a:pathLst>
              <a:path h="3805548" w="5762687">
                <a:moveTo>
                  <a:pt x="0" y="0"/>
                </a:moveTo>
                <a:lnTo>
                  <a:pt x="5762687" y="0"/>
                </a:lnTo>
                <a:lnTo>
                  <a:pt x="5762687" y="3805548"/>
                </a:lnTo>
                <a:lnTo>
                  <a:pt x="0" y="3805548"/>
                </a:lnTo>
                <a:lnTo>
                  <a:pt x="0" y="0"/>
                </a:lnTo>
                <a:close/>
              </a:path>
            </a:pathLst>
          </a:custGeom>
          <a:blipFill>
            <a:blip r:embed="rId2"/>
            <a:stretch>
              <a:fillRect l="0" t="0" r="0" b="0"/>
            </a:stretch>
          </a:blipFill>
        </p:spPr>
      </p:sp>
      <p:sp>
        <p:nvSpPr>
          <p:cNvPr name="TextBox 4" id="4"/>
          <p:cNvSpPr txBox="true"/>
          <p:nvPr/>
        </p:nvSpPr>
        <p:spPr>
          <a:xfrm rot="0">
            <a:off x="2084548" y="3203995"/>
            <a:ext cx="14156393" cy="94297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T</a:t>
            </a:r>
            <a:r>
              <a:rPr lang="en-US" sz="2700">
                <a:solidFill>
                  <a:srgbClr val="FFFFFF"/>
                </a:solidFill>
                <a:latin typeface="Garet"/>
                <a:ea typeface="Garet"/>
                <a:cs typeface="Garet"/>
                <a:sym typeface="Garet"/>
              </a:rPr>
              <a:t>he</a:t>
            </a:r>
            <a:r>
              <a:rPr lang="en-US" sz="2700">
                <a:solidFill>
                  <a:srgbClr val="FFFFFF"/>
                </a:solidFill>
                <a:latin typeface="Garet"/>
                <a:ea typeface="Garet"/>
                <a:cs typeface="Garet"/>
                <a:sym typeface="Garet"/>
              </a:rPr>
              <a:t> clip-space positions returned from the clipping stage are transformed into normalized device coordinates (NDC) via this equation: </a:t>
            </a:r>
          </a:p>
        </p:txBody>
      </p:sp>
      <p:sp>
        <p:nvSpPr>
          <p:cNvPr name="TextBox 5" id="5"/>
          <p:cNvSpPr txBox="true"/>
          <p:nvPr/>
        </p:nvSpPr>
        <p:spPr>
          <a:xfrm rot="0">
            <a:off x="2115468" y="2523187"/>
            <a:ext cx="14057065" cy="396572"/>
          </a:xfrm>
          <a:prstGeom prst="rect">
            <a:avLst/>
          </a:prstGeom>
        </p:spPr>
        <p:txBody>
          <a:bodyPr anchor="t" rtlCol="false" tIns="0" lIns="0" bIns="0" rIns="0">
            <a:spAutoFit/>
          </a:bodyPr>
          <a:lstStyle/>
          <a:p>
            <a:pPr algn="ctr">
              <a:lnSpc>
                <a:spcPts val="3341"/>
              </a:lnSpc>
            </a:pPr>
            <a:r>
              <a:rPr lang="en-US" sz="2386">
                <a:solidFill>
                  <a:srgbClr val="00CCAE"/>
                </a:solidFill>
                <a:latin typeface="Garet"/>
                <a:ea typeface="Garet"/>
                <a:cs typeface="Garet"/>
                <a:sym typeface="Garet"/>
              </a:rPr>
              <a:t>Its a cultural divide, Imma get it on the floor</a:t>
            </a:r>
          </a:p>
        </p:txBody>
      </p:sp>
      <p:pic>
        <p:nvPicPr>
          <p:cNvPr name="Picture 6" id="6"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69966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Viewport Transform</a:t>
            </a:r>
          </a:p>
        </p:txBody>
      </p:sp>
      <p:sp>
        <p:nvSpPr>
          <p:cNvPr name="Freeform 3" id="3"/>
          <p:cNvSpPr/>
          <p:nvPr/>
        </p:nvSpPr>
        <p:spPr>
          <a:xfrm flipH="false" flipV="false" rot="0">
            <a:off x="3749684" y="4676508"/>
            <a:ext cx="10826121" cy="2928647"/>
          </a:xfrm>
          <a:custGeom>
            <a:avLst/>
            <a:gdLst/>
            <a:ahLst/>
            <a:cxnLst/>
            <a:rect r="r" b="b" t="t" l="l"/>
            <a:pathLst>
              <a:path h="2928647" w="10826121">
                <a:moveTo>
                  <a:pt x="0" y="0"/>
                </a:moveTo>
                <a:lnTo>
                  <a:pt x="10826121" y="0"/>
                </a:lnTo>
                <a:lnTo>
                  <a:pt x="10826121" y="2928647"/>
                </a:lnTo>
                <a:lnTo>
                  <a:pt x="0" y="2928647"/>
                </a:lnTo>
                <a:lnTo>
                  <a:pt x="0" y="0"/>
                </a:lnTo>
                <a:close/>
              </a:path>
            </a:pathLst>
          </a:custGeom>
          <a:blipFill>
            <a:blip r:embed="rId2"/>
            <a:stretch>
              <a:fillRect l="0" t="0" r="0" b="0"/>
            </a:stretch>
          </a:blipFill>
        </p:spPr>
      </p:sp>
      <p:sp>
        <p:nvSpPr>
          <p:cNvPr name="TextBox 4" id="4"/>
          <p:cNvSpPr txBox="true"/>
          <p:nvPr/>
        </p:nvSpPr>
        <p:spPr>
          <a:xfrm rot="0">
            <a:off x="2065803" y="3038517"/>
            <a:ext cx="14156393" cy="95440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Garet"/>
                <a:ea typeface="Garet"/>
                <a:cs typeface="Garet"/>
                <a:sym typeface="Garet"/>
              </a:rPr>
              <a:t>Conv</a:t>
            </a:r>
            <a:r>
              <a:rPr lang="en-US" sz="2700">
                <a:solidFill>
                  <a:srgbClr val="FFFFFF"/>
                </a:solidFill>
                <a:latin typeface="Garet"/>
                <a:ea typeface="Garet"/>
                <a:cs typeface="Garet"/>
                <a:sym typeface="Garet"/>
              </a:rPr>
              <a:t>erts</a:t>
            </a:r>
            <a:r>
              <a:rPr lang="en-US" sz="2700">
                <a:solidFill>
                  <a:srgbClr val="FFFFFF"/>
                </a:solidFill>
                <a:latin typeface="Garet"/>
                <a:ea typeface="Garet"/>
                <a:cs typeface="Garet"/>
                <a:sym typeface="Garet"/>
              </a:rPr>
              <a:t> NDC (-1 to 1 range) into window coordinates (pixel space).</a:t>
            </a:r>
          </a:p>
          <a:p>
            <a:pPr algn="l" marL="582933" indent="-291467" lvl="1">
              <a:lnSpc>
                <a:spcPts val="3780"/>
              </a:lnSpc>
              <a:buFont typeface="Arial"/>
              <a:buChar char="•"/>
            </a:pPr>
            <a:r>
              <a:rPr lang="en-US" sz="2700">
                <a:solidFill>
                  <a:srgbClr val="FFFFFF"/>
                </a:solidFill>
                <a:latin typeface="Garet"/>
                <a:ea typeface="Garet"/>
                <a:cs typeface="Garet"/>
                <a:sym typeface="Garet"/>
              </a:rPr>
              <a:t>Ensures that objects are mapped correctly onto the frame buffer.</a:t>
            </a:r>
          </a:p>
        </p:txBody>
      </p:sp>
      <p:pic>
        <p:nvPicPr>
          <p:cNvPr name="Picture 5" id="5"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descr="pixelated battery with three bars inside"/>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8" id="8"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234164" y="588745"/>
            <a:ext cx="1211480" cy="624416"/>
            <a:chOff x="0" y="0"/>
            <a:chExt cx="1615307" cy="832555"/>
          </a:xfrm>
        </p:grpSpPr>
        <p:sp>
          <p:nvSpPr>
            <p:cNvPr name="TextBox 10" id="10"/>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04</a:t>
              </a:r>
            </a:p>
          </p:txBody>
        </p:sp>
        <p:sp>
          <p:nvSpPr>
            <p:cNvPr name="Freeform 11" id="11"/>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2" id="12"/>
          <p:cNvGrpSpPr/>
          <p:nvPr/>
        </p:nvGrpSpPr>
        <p:grpSpPr>
          <a:xfrm rot="0">
            <a:off x="10191499" y="729709"/>
            <a:ext cx="862336" cy="327152"/>
            <a:chOff x="0" y="0"/>
            <a:chExt cx="1149782" cy="436203"/>
          </a:xfrm>
        </p:grpSpPr>
        <p:sp>
          <p:nvSpPr>
            <p:cNvPr name="TextBox 13" id="13"/>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04</a:t>
              </a:r>
            </a:p>
          </p:txBody>
        </p:sp>
        <p:sp>
          <p:nvSpPr>
            <p:cNvPr name="Freeform 14" id="14"/>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8892113" y="703945"/>
            <a:ext cx="908861" cy="327152"/>
            <a:chOff x="0" y="0"/>
            <a:chExt cx="1211815" cy="436203"/>
          </a:xfrm>
        </p:grpSpPr>
        <p:sp>
          <p:nvSpPr>
            <p:cNvPr name="TextBox 16" id="16"/>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24</a:t>
              </a:r>
            </a:p>
          </p:txBody>
        </p:sp>
        <p:sp>
          <p:nvSpPr>
            <p:cNvPr name="Freeform 17" id="17"/>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692051" y="534510"/>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15" action="ppaction://hlinksldjump"/>
                </a:rPr>
                <a:t>Back to</a:t>
              </a:r>
              <a:r>
                <a:rPr lang="en-US" sz="1300">
                  <a:solidFill>
                    <a:srgbClr val="000000"/>
                  </a:solidFill>
                  <a:latin typeface="Arcade Gamer"/>
                  <a:ea typeface="Arcade Gamer"/>
                  <a:cs typeface="Arcade Gamer"/>
                  <a:sym typeface="Arcade Gamer"/>
                  <a:hlinkClick r:id="rId15" action="ppaction://hlinksldjump"/>
                </a:rPr>
                <a:t> </a:t>
              </a:r>
              <a:r>
                <a:rPr lang="en-US" sz="1300">
                  <a:solidFill>
                    <a:srgbClr val="000000"/>
                  </a:solidFill>
                  <a:latin typeface="Arcade Gamer"/>
                  <a:ea typeface="Arcade Gamer"/>
                  <a:cs typeface="Arcade Gamer"/>
                  <a:sym typeface="Arcade Gamer"/>
                </a:rPr>
                <a:t>LEVELS menu</a:t>
              </a:r>
            </a:p>
          </p:txBody>
        </p:sp>
      </p:grpSp>
      <p:sp>
        <p:nvSpPr>
          <p:cNvPr name="TextBox 21" id="21"/>
          <p:cNvSpPr txBox="true"/>
          <p:nvPr/>
        </p:nvSpPr>
        <p:spPr>
          <a:xfrm rot="0">
            <a:off x="1543050" y="3038481"/>
            <a:ext cx="15201900" cy="4010014"/>
          </a:xfrm>
          <a:prstGeom prst="rect">
            <a:avLst/>
          </a:prstGeom>
        </p:spPr>
        <p:txBody>
          <a:bodyPr anchor="t" rtlCol="false" tIns="0" lIns="0" bIns="0" rIns="0">
            <a:spAutoFit/>
          </a:bodyPr>
          <a:lstStyle/>
          <a:p>
            <a:pPr algn="ctr">
              <a:lnSpc>
                <a:spcPts val="10500"/>
              </a:lnSpc>
            </a:pPr>
            <a:r>
              <a:rPr lang="en-US" sz="7500">
                <a:solidFill>
                  <a:srgbClr val="21EF80"/>
                </a:solidFill>
                <a:latin typeface="Arcade Gamer"/>
                <a:ea typeface="Arcade Gamer"/>
                <a:cs typeface="Arcade Gamer"/>
                <a:sym typeface="Arcade Gamer"/>
              </a:rPr>
              <a:t>CongratulatIons!</a:t>
            </a:r>
          </a:p>
          <a:p>
            <a:pPr algn="ctr">
              <a:lnSpc>
                <a:spcPts val="10500"/>
              </a:lnSpc>
            </a:pPr>
            <a:r>
              <a:rPr lang="en-US" sz="7500">
                <a:solidFill>
                  <a:srgbClr val="21EF80"/>
                </a:solidFill>
                <a:latin typeface="Arcade Gamer"/>
                <a:ea typeface="Arcade Gamer"/>
                <a:cs typeface="Arcade Gamer"/>
                <a:sym typeface="Arcade Gamer"/>
              </a:rPr>
              <a:t>You have cleared The </a:t>
            </a:r>
          </a:p>
          <a:p>
            <a:pPr algn="ctr">
              <a:lnSpc>
                <a:spcPts val="10500"/>
              </a:lnSpc>
            </a:pPr>
            <a:r>
              <a:rPr lang="en-US" sz="7500">
                <a:solidFill>
                  <a:srgbClr val="21EF80"/>
                </a:solidFill>
                <a:latin typeface="Arcade Gamer"/>
                <a:ea typeface="Arcade Gamer"/>
                <a:cs typeface="Arcade Gamer"/>
                <a:sym typeface="Arcade Gamer"/>
              </a:rPr>
              <a:t>Hall ARC!!</a:t>
            </a:r>
          </a:p>
        </p:txBody>
      </p:sp>
      <p:pic>
        <p:nvPicPr>
          <p:cNvPr name="Picture 22" id="22" descr="pixelated coin spinning"/>
          <p:cNvPicPr>
            <a:picLocks noChangeAspect="true"/>
          </p:cNvPicPr>
          <p:nvPr/>
        </p:nvPicPr>
        <p:blipFill>
          <a:blip r:embed="rId16"/>
          <a:srcRect l="0" t="0" r="0" b="0"/>
          <a:stretch>
            <a:fillRect/>
          </a:stretch>
        </p:blipFill>
        <p:spPr>
          <a:xfrm flipH="false" flipV="false" rot="0">
            <a:off x="8658983" y="7822354"/>
            <a:ext cx="970034" cy="1035835"/>
          </a:xfrm>
          <a:prstGeom prst="rect">
            <a:avLst/>
          </a:prstGeom>
        </p:spPr>
      </p:pic>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cable tower"/>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descr="pixelated pastel cloud"/>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descr="pixelated pastel cloud"/>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1028700"/>
            <a:ext cx="9737693" cy="5405361"/>
            <a:chOff x="0" y="0"/>
            <a:chExt cx="2564660" cy="142363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2564660" cy="1423634"/>
            </a:xfrm>
            <a:custGeom>
              <a:avLst/>
              <a:gdLst/>
              <a:ahLst/>
              <a:cxnLst/>
              <a:rect r="r" b="b" t="t" l="l"/>
              <a:pathLst>
                <a:path h="1423634" w="2564660">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name="TextBox 8" id="8"/>
            <p:cNvSpPr txBox="true"/>
            <p:nvPr/>
          </p:nvSpPr>
          <p:spPr>
            <a:xfrm>
              <a:off x="0" y="-28575"/>
              <a:ext cx="2564660" cy="1452209"/>
            </a:xfrm>
            <a:prstGeom prst="rect">
              <a:avLst/>
            </a:prstGeom>
          </p:spPr>
          <p:txBody>
            <a:bodyPr anchor="ctr" rtlCol="false" tIns="254000" lIns="254000" bIns="254000" rIns="254000"/>
            <a:lstStyle/>
            <a:p>
              <a:pPr algn="ctr">
                <a:lnSpc>
                  <a:spcPts val="2100"/>
                </a:lnSpc>
              </a:pPr>
            </a:p>
          </p:txBody>
        </p:sp>
      </p:grpSp>
      <p:sp>
        <p:nvSpPr>
          <p:cNvPr name="Freeform 9" id="9" descr="pixelated park bench  "/>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bus stop"/>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car"/>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descr="pixelated flower bush"/>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descr="pixelated flower bush"/>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pic>
        <p:nvPicPr>
          <p:cNvPr name="Picture 18" id="18" descr="pixelated health bar with pulsing motion"/>
          <p:cNvPicPr>
            <a:picLocks noChangeAspect="true"/>
          </p:cNvPicPr>
          <p:nvPr/>
        </p:nvPicPr>
        <p:blipFill>
          <a:blip r:embed="rId18"/>
          <a:srcRect l="0" t="0" r="0" b="0"/>
          <a:stretch>
            <a:fillRect/>
          </a:stretch>
        </p:blipFill>
        <p:spPr>
          <a:xfrm flipH="false" flipV="false" rot="0">
            <a:off x="1028700" y="1028700"/>
            <a:ext cx="1877287" cy="563186"/>
          </a:xfrm>
          <a:prstGeom prst="rect">
            <a:avLst/>
          </a:prstGeom>
        </p:spPr>
      </p:pic>
      <p:sp>
        <p:nvSpPr>
          <p:cNvPr name="TextBox 19" id="19"/>
          <p:cNvSpPr txBox="true"/>
          <p:nvPr/>
        </p:nvSpPr>
        <p:spPr>
          <a:xfrm rot="0">
            <a:off x="8058703" y="2632534"/>
            <a:ext cx="8429262"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THANK YOU!</a:t>
            </a:r>
          </a:p>
        </p:txBody>
      </p:sp>
      <p:sp>
        <p:nvSpPr>
          <p:cNvPr name="TextBox 20" id="20"/>
          <p:cNvSpPr txBox="true"/>
          <p:nvPr/>
        </p:nvSpPr>
        <p:spPr>
          <a:xfrm rot="0">
            <a:off x="7521607" y="3924935"/>
            <a:ext cx="9737693" cy="1218565"/>
          </a:xfrm>
          <a:prstGeom prst="rect">
            <a:avLst/>
          </a:prstGeom>
        </p:spPr>
        <p:txBody>
          <a:bodyPr anchor="t" rtlCol="false" tIns="0" lIns="0" bIns="0" rIns="0">
            <a:spAutoFit/>
          </a:bodyPr>
          <a:lstStyle/>
          <a:p>
            <a:pPr algn="ctr">
              <a:lnSpc>
                <a:spcPts val="4759"/>
              </a:lnSpc>
            </a:pPr>
            <a:r>
              <a:rPr lang="en-US" sz="3399">
                <a:solidFill>
                  <a:srgbClr val="FF63D8"/>
                </a:solidFill>
                <a:latin typeface="Arcade Gamer"/>
                <a:ea typeface="Arcade Gamer"/>
                <a:cs typeface="Arcade Gamer"/>
                <a:sym typeface="Arcade Gamer"/>
              </a:rPr>
              <a:t>Anshumaan Mishra</a:t>
            </a:r>
          </a:p>
          <a:p>
            <a:pPr algn="ctr">
              <a:lnSpc>
                <a:spcPts val="4759"/>
              </a:lnSpc>
            </a:pPr>
            <a:r>
              <a:rPr lang="en-US" sz="3399">
                <a:solidFill>
                  <a:srgbClr val="FF63D8"/>
                </a:solidFill>
                <a:latin typeface="Arcade Gamer"/>
                <a:ea typeface="Arcade Gamer"/>
                <a:cs typeface="Arcade Gamer"/>
                <a:sym typeface="Arcade Gamer"/>
              </a:rPr>
              <a:t>24CS10082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TextBox 6" id="6"/>
          <p:cNvSpPr txBox="true"/>
          <p:nvPr/>
        </p:nvSpPr>
        <p:spPr>
          <a:xfrm rot="0">
            <a:off x="1654296" y="1649218"/>
            <a:ext cx="14979409" cy="2600471"/>
          </a:xfrm>
          <a:prstGeom prst="rect">
            <a:avLst/>
          </a:prstGeom>
        </p:spPr>
        <p:txBody>
          <a:bodyPr anchor="t" rtlCol="false" tIns="0" lIns="0" bIns="0" rIns="0">
            <a:spAutoFit/>
          </a:bodyPr>
          <a:lstStyle/>
          <a:p>
            <a:pPr algn="l">
              <a:lnSpc>
                <a:spcPts val="5241"/>
              </a:lnSpc>
            </a:pPr>
            <a:r>
              <a:rPr lang="en-US" sz="3744">
                <a:solidFill>
                  <a:srgbClr val="FFFFFF"/>
                </a:solidFill>
                <a:latin typeface="Garet"/>
                <a:ea typeface="Garet"/>
                <a:cs typeface="Garet"/>
                <a:sym typeface="Garet"/>
              </a:rPr>
              <a:t>You keep knocking at the door. After 20 minutes, his roomie opens the door, says that your batchie Teach HersPetS Nake already left. You call him for proxy, he does not pick up, but you get an email:</a:t>
            </a:r>
          </a:p>
        </p:txBody>
      </p:sp>
      <p:sp>
        <p:nvSpPr>
          <p:cNvPr name="TextBox 7" id="7"/>
          <p:cNvSpPr txBox="true"/>
          <p:nvPr/>
        </p:nvSpPr>
        <p:spPr>
          <a:xfrm rot="0">
            <a:off x="3531337" y="4731550"/>
            <a:ext cx="11225326" cy="2883518"/>
          </a:xfrm>
          <a:prstGeom prst="rect">
            <a:avLst/>
          </a:prstGeom>
        </p:spPr>
        <p:txBody>
          <a:bodyPr anchor="t" rtlCol="false" tIns="0" lIns="0" bIns="0" rIns="0">
            <a:spAutoFit/>
          </a:bodyPr>
          <a:lstStyle/>
          <a:p>
            <a:pPr algn="l">
              <a:lnSpc>
                <a:spcPts val="3292"/>
              </a:lnSpc>
            </a:pPr>
            <a:r>
              <a:rPr lang="en-US" sz="2351">
                <a:solidFill>
                  <a:srgbClr val="FFFFFF"/>
                </a:solidFill>
                <a:latin typeface="Canva Sans"/>
                <a:ea typeface="Canva Sans"/>
                <a:cs typeface="Canva Sans"/>
                <a:sym typeface="Canva Sans"/>
              </a:rPr>
              <a:t>Dear Player1, </a:t>
            </a:r>
          </a:p>
          <a:p>
            <a:pPr algn="l">
              <a:lnSpc>
                <a:spcPts val="3292"/>
              </a:lnSpc>
            </a:pPr>
            <a:r>
              <a:rPr lang="en-US" sz="2351">
                <a:solidFill>
                  <a:srgbClr val="FFFFFF"/>
                </a:solidFill>
                <a:latin typeface="Canva Sans"/>
                <a:ea typeface="Canva Sans"/>
                <a:cs typeface="Canva Sans"/>
                <a:sym typeface="Canva Sans"/>
              </a:rPr>
              <a:t>You have been deregistered from the course, and an anonymous student from your class has informed me of all the nice things you have said about me. Hence, you can expect a mail from the DC today.</a:t>
            </a:r>
          </a:p>
          <a:p>
            <a:pPr algn="l">
              <a:lnSpc>
                <a:spcPts val="3292"/>
              </a:lnSpc>
            </a:pPr>
          </a:p>
          <a:p>
            <a:pPr algn="l">
              <a:lnSpc>
                <a:spcPts val="3292"/>
              </a:lnSpc>
            </a:pPr>
            <a:r>
              <a:rPr lang="en-US" sz="2351">
                <a:solidFill>
                  <a:srgbClr val="FFFFFF"/>
                </a:solidFill>
                <a:latin typeface="Canva Sans"/>
                <a:ea typeface="Canva Sans"/>
                <a:cs typeface="Canva Sans"/>
                <a:sym typeface="Canva Sans"/>
              </a:rPr>
              <a:t>Regards</a:t>
            </a:r>
          </a:p>
          <a:p>
            <a:pPr algn="l">
              <a:lnSpc>
                <a:spcPts val="3292"/>
              </a:lnSpc>
            </a:pPr>
            <a:r>
              <a:rPr lang="en-US" sz="2351">
                <a:solidFill>
                  <a:srgbClr val="FFFFFF"/>
                </a:solidFill>
                <a:latin typeface="Canva Sans"/>
                <a:ea typeface="Canva Sans"/>
                <a:cs typeface="Canva Sans"/>
                <a:sym typeface="Canva Sans"/>
              </a:rPr>
              <a:t>Professor Powa Trip</a:t>
            </a:r>
          </a:p>
        </p:txBody>
      </p:sp>
      <p:pic>
        <p:nvPicPr>
          <p:cNvPr name="Picture 8" id="8"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4242633"/>
            <a:ext cx="14163679" cy="1624575"/>
            <a:chOff x="0" y="0"/>
            <a:chExt cx="18884905" cy="2166100"/>
          </a:xfrm>
        </p:grpSpPr>
        <p:sp>
          <p:nvSpPr>
            <p:cNvPr name="TextBox 7" id="7"/>
            <p:cNvSpPr txBox="true"/>
            <p:nvPr/>
          </p:nvSpPr>
          <p:spPr>
            <a:xfrm rot="0">
              <a:off x="0" y="-66675"/>
              <a:ext cx="18884905" cy="751849"/>
            </a:xfrm>
            <a:prstGeom prst="rect">
              <a:avLst/>
            </a:prstGeom>
          </p:spPr>
          <p:txBody>
            <a:bodyPr anchor="t" rtlCol="false" tIns="0" lIns="0" bIns="0" rIns="0">
              <a:spAutoFit/>
            </a:bodyPr>
            <a:lstStyle/>
            <a:p>
              <a:pPr algn="l">
                <a:lnSpc>
                  <a:spcPts val="4750"/>
                </a:lnSpc>
              </a:pPr>
              <a:r>
                <a:rPr lang="en-US" b="true" sz="3393">
                  <a:solidFill>
                    <a:srgbClr val="FFFFFF"/>
                  </a:solidFill>
                  <a:latin typeface="Disket Mono Bold"/>
                  <a:ea typeface="Disket Mono Bold"/>
                  <a:cs typeface="Disket Mono Bold"/>
                  <a:sym typeface="Disket Mono Bold"/>
                </a:rPr>
                <a:t>But... How do you move again?</a:t>
              </a:r>
            </a:p>
          </p:txBody>
        </p:sp>
        <p:sp>
          <p:nvSpPr>
            <p:cNvPr name="TextBox 8" id="8"/>
            <p:cNvSpPr txBox="true"/>
            <p:nvPr/>
          </p:nvSpPr>
          <p:spPr>
            <a:xfrm rot="0">
              <a:off x="0" y="859377"/>
              <a:ext cx="18884905" cy="1306723"/>
            </a:xfrm>
            <a:prstGeom prst="rect">
              <a:avLst/>
            </a:prstGeom>
          </p:spPr>
          <p:txBody>
            <a:bodyPr anchor="t" rtlCol="false" tIns="0" lIns="0" bIns="0" rIns="0">
              <a:spAutoFit/>
            </a:bodyPr>
            <a:lstStyle/>
            <a:p>
              <a:pPr algn="l">
                <a:lnSpc>
                  <a:spcPts val="3994"/>
                </a:lnSpc>
              </a:pPr>
              <a:r>
                <a:rPr lang="en-US" sz="2853">
                  <a:solidFill>
                    <a:srgbClr val="FFFFFF"/>
                  </a:solidFill>
                  <a:latin typeface="Garet"/>
                  <a:ea typeface="Garet"/>
                  <a:cs typeface="Garet"/>
                  <a:sym typeface="Garet"/>
                </a:rPr>
                <a:t>Oh, right, we use linear transforms and matrix multiplication on the current coordinates to translate or rotate the view accordingly </a:t>
              </a:r>
            </a:p>
          </p:txBody>
        </p:sp>
      </p:grpSp>
      <p:pic>
        <p:nvPicPr>
          <p:cNvPr name="Picture 9" id="9"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42176" y="4885661"/>
            <a:ext cx="8898909" cy="2966303"/>
          </a:xfrm>
          <a:custGeom>
            <a:avLst/>
            <a:gdLst/>
            <a:ahLst/>
            <a:cxnLst/>
            <a:rect r="r" b="b" t="t" l="l"/>
            <a:pathLst>
              <a:path h="2966303" w="8898909">
                <a:moveTo>
                  <a:pt x="0" y="0"/>
                </a:moveTo>
                <a:lnTo>
                  <a:pt x="8898909" y="0"/>
                </a:lnTo>
                <a:lnTo>
                  <a:pt x="8898909" y="2966303"/>
                </a:lnTo>
                <a:lnTo>
                  <a:pt x="0" y="2966303"/>
                </a:lnTo>
                <a:lnTo>
                  <a:pt x="0" y="0"/>
                </a:lnTo>
                <a:close/>
              </a:path>
            </a:pathLst>
          </a:custGeom>
          <a:blipFill>
            <a:blip r:embed="rId2"/>
            <a:stretch>
              <a:fillRect l="0" t="0" r="0" b="0"/>
            </a:stretch>
          </a:blipFill>
        </p:spPr>
      </p:sp>
      <p:sp>
        <p:nvSpPr>
          <p:cNvPr name="Freeform 3" id="3"/>
          <p:cNvSpPr/>
          <p:nvPr/>
        </p:nvSpPr>
        <p:spPr>
          <a:xfrm flipH="false" flipV="false" rot="0">
            <a:off x="11686641" y="5862926"/>
            <a:ext cx="3335585" cy="2682971"/>
          </a:xfrm>
          <a:custGeom>
            <a:avLst/>
            <a:gdLst/>
            <a:ahLst/>
            <a:cxnLst/>
            <a:rect r="r" b="b" t="t" l="l"/>
            <a:pathLst>
              <a:path h="2682971" w="3335585">
                <a:moveTo>
                  <a:pt x="0" y="0"/>
                </a:moveTo>
                <a:lnTo>
                  <a:pt x="3335585" y="0"/>
                </a:lnTo>
                <a:lnTo>
                  <a:pt x="3335585" y="2682970"/>
                </a:lnTo>
                <a:lnTo>
                  <a:pt x="0" y="2682970"/>
                </a:lnTo>
                <a:lnTo>
                  <a:pt x="0" y="0"/>
                </a:lnTo>
                <a:close/>
              </a:path>
            </a:pathLst>
          </a:custGeom>
          <a:blipFill>
            <a:blip r:embed="rId3"/>
            <a:stretch>
              <a:fillRect l="0" t="0" r="0" b="0"/>
            </a:stretch>
          </a:blipFill>
        </p:spPr>
      </p:sp>
      <p:sp>
        <p:nvSpPr>
          <p:cNvPr name="TextBox 4" id="4"/>
          <p:cNvSpPr txBox="true"/>
          <p:nvPr/>
        </p:nvSpPr>
        <p:spPr>
          <a:xfrm rot="0">
            <a:off x="1825203" y="2155913"/>
            <a:ext cx="14710482" cy="1034415"/>
          </a:xfrm>
          <a:prstGeom prst="rect">
            <a:avLst/>
          </a:prstGeom>
        </p:spPr>
        <p:txBody>
          <a:bodyPr anchor="t" rtlCol="false" tIns="0" lIns="0" bIns="0" rIns="0">
            <a:spAutoFit/>
          </a:bodyPr>
          <a:lstStyle/>
          <a:p>
            <a:pPr algn="ctr">
              <a:lnSpc>
                <a:spcPts val="7920"/>
              </a:lnSpc>
            </a:pPr>
            <a:r>
              <a:rPr lang="en-US" sz="7200">
                <a:solidFill>
                  <a:srgbClr val="FFFFFF"/>
                </a:solidFill>
                <a:latin typeface="Disket Mono"/>
                <a:ea typeface="Disket Mono"/>
                <a:cs typeface="Disket Mono"/>
                <a:sym typeface="Disket Mono"/>
              </a:rPr>
              <a:t>Transforms: Translation</a:t>
            </a:r>
          </a:p>
        </p:txBody>
      </p:sp>
      <p:sp>
        <p:nvSpPr>
          <p:cNvPr name="TextBox 5" id="5"/>
          <p:cNvSpPr txBox="true"/>
          <p:nvPr/>
        </p:nvSpPr>
        <p:spPr>
          <a:xfrm rot="0">
            <a:off x="2442176" y="3359313"/>
            <a:ext cx="14057065" cy="1082392"/>
          </a:xfrm>
          <a:prstGeom prst="rect">
            <a:avLst/>
          </a:prstGeom>
        </p:spPr>
        <p:txBody>
          <a:bodyPr anchor="t" rtlCol="false" tIns="0" lIns="0" bIns="0" rIns="0">
            <a:spAutoFit/>
          </a:bodyPr>
          <a:lstStyle/>
          <a:p>
            <a:pPr algn="l">
              <a:lnSpc>
                <a:spcPts val="4390"/>
              </a:lnSpc>
            </a:pPr>
            <a:r>
              <a:rPr lang="en-US" sz="3136" spc="272">
                <a:solidFill>
                  <a:srgbClr val="FFFFFF"/>
                </a:solidFill>
                <a:latin typeface="Garet"/>
                <a:ea typeface="Garet"/>
                <a:cs typeface="Garet"/>
                <a:sym typeface="Garet"/>
              </a:rPr>
              <a:t>This transform can be applied by algebraically adding to the matrices. This is represented as a matrix product as: </a:t>
            </a:r>
          </a:p>
        </p:txBody>
      </p:sp>
      <p:sp>
        <p:nvSpPr>
          <p:cNvPr name="TextBox 6" id="6"/>
          <p:cNvSpPr txBox="true"/>
          <p:nvPr/>
        </p:nvSpPr>
        <p:spPr>
          <a:xfrm rot="0">
            <a:off x="11686641" y="4838036"/>
            <a:ext cx="3335585" cy="737234"/>
          </a:xfrm>
          <a:prstGeom prst="rect">
            <a:avLst/>
          </a:prstGeom>
        </p:spPr>
        <p:txBody>
          <a:bodyPr anchor="t" rtlCol="false" tIns="0" lIns="0" bIns="0" rIns="0">
            <a:spAutoFit/>
          </a:bodyPr>
          <a:lstStyle/>
          <a:p>
            <a:pPr algn="ctr">
              <a:lnSpc>
                <a:spcPts val="2940"/>
              </a:lnSpc>
            </a:pPr>
            <a:r>
              <a:rPr lang="en-US" sz="2100">
                <a:solidFill>
                  <a:srgbClr val="FFFFFF"/>
                </a:solidFill>
                <a:latin typeface="Garet"/>
                <a:ea typeface="Garet"/>
                <a:cs typeface="Garet"/>
                <a:sym typeface="Garet"/>
              </a:rPr>
              <a:t>Hence, the transform matrix is obtained as :</a:t>
            </a:r>
          </a:p>
        </p:txBody>
      </p:sp>
      <p:pic>
        <p:nvPicPr>
          <p:cNvPr name="Picture 7" id="7" descr="pixelated key slightly bouncing"/>
          <p:cNvPicPr>
            <a:picLocks noChangeAspect="true"/>
          </p:cNvPicPr>
          <p:nvPr/>
        </p:nvPicPr>
        <p:blipFill>
          <a:blip r:embed="rId4"/>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69411" y="4737776"/>
            <a:ext cx="3681115" cy="2958653"/>
          </a:xfrm>
          <a:custGeom>
            <a:avLst/>
            <a:gdLst/>
            <a:ahLst/>
            <a:cxnLst/>
            <a:rect r="r" b="b" t="t" l="l"/>
            <a:pathLst>
              <a:path h="2958653" w="3681115">
                <a:moveTo>
                  <a:pt x="0" y="0"/>
                </a:moveTo>
                <a:lnTo>
                  <a:pt x="3681115" y="0"/>
                </a:lnTo>
                <a:lnTo>
                  <a:pt x="3681115" y="2958653"/>
                </a:lnTo>
                <a:lnTo>
                  <a:pt x="0" y="2958653"/>
                </a:lnTo>
                <a:lnTo>
                  <a:pt x="0" y="0"/>
                </a:lnTo>
                <a:close/>
              </a:path>
            </a:pathLst>
          </a:custGeom>
          <a:blipFill>
            <a:blip r:embed="rId2"/>
            <a:stretch>
              <a:fillRect l="0" t="0" r="0" b="0"/>
            </a:stretch>
          </a:blipFill>
        </p:spPr>
      </p:sp>
      <p:sp>
        <p:nvSpPr>
          <p:cNvPr name="Freeform 3" id="3"/>
          <p:cNvSpPr/>
          <p:nvPr/>
        </p:nvSpPr>
        <p:spPr>
          <a:xfrm flipH="false" flipV="false" rot="0">
            <a:off x="7276214" y="5074327"/>
            <a:ext cx="8312157" cy="2100545"/>
          </a:xfrm>
          <a:custGeom>
            <a:avLst/>
            <a:gdLst/>
            <a:ahLst/>
            <a:cxnLst/>
            <a:rect r="r" b="b" t="t" l="l"/>
            <a:pathLst>
              <a:path h="2100545" w="8312157">
                <a:moveTo>
                  <a:pt x="0" y="0"/>
                </a:moveTo>
                <a:lnTo>
                  <a:pt x="8312157" y="0"/>
                </a:lnTo>
                <a:lnTo>
                  <a:pt x="8312157" y="2100545"/>
                </a:lnTo>
                <a:lnTo>
                  <a:pt x="0" y="2100545"/>
                </a:lnTo>
                <a:lnTo>
                  <a:pt x="0" y="0"/>
                </a:lnTo>
                <a:close/>
              </a:path>
            </a:pathLst>
          </a:custGeom>
          <a:blipFill>
            <a:blip r:embed="rId3"/>
            <a:stretch>
              <a:fillRect l="0" t="0" r="0" b="0"/>
            </a:stretch>
          </a:blipFill>
        </p:spPr>
      </p:sp>
      <p:sp>
        <p:nvSpPr>
          <p:cNvPr name="TextBox 4" id="4"/>
          <p:cNvSpPr txBox="true"/>
          <p:nvPr/>
        </p:nvSpPr>
        <p:spPr>
          <a:xfrm rot="0">
            <a:off x="1825203" y="2139720"/>
            <a:ext cx="14710482"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Transforms: Rotation</a:t>
            </a:r>
          </a:p>
        </p:txBody>
      </p:sp>
      <p:sp>
        <p:nvSpPr>
          <p:cNvPr name="TextBox 5" id="5"/>
          <p:cNvSpPr txBox="true"/>
          <p:nvPr/>
        </p:nvSpPr>
        <p:spPr>
          <a:xfrm rot="0">
            <a:off x="2442176" y="3550961"/>
            <a:ext cx="3335585" cy="815339"/>
          </a:xfrm>
          <a:prstGeom prst="rect">
            <a:avLst/>
          </a:prstGeom>
        </p:spPr>
        <p:txBody>
          <a:bodyPr anchor="t" rtlCol="false" tIns="0" lIns="0" bIns="0" rIns="0">
            <a:spAutoFit/>
          </a:bodyPr>
          <a:lstStyle/>
          <a:p>
            <a:pPr algn="ctr">
              <a:lnSpc>
                <a:spcPts val="3360"/>
              </a:lnSpc>
            </a:pPr>
            <a:r>
              <a:rPr lang="en-US" sz="2400">
                <a:solidFill>
                  <a:srgbClr val="FFFFFF"/>
                </a:solidFill>
                <a:latin typeface="Garet"/>
                <a:ea typeface="Garet"/>
                <a:cs typeface="Garet"/>
                <a:sym typeface="Garet"/>
              </a:rPr>
              <a:t>Using this axis system as reference:</a:t>
            </a:r>
          </a:p>
        </p:txBody>
      </p:sp>
      <p:sp>
        <p:nvSpPr>
          <p:cNvPr name="TextBox 6" id="6"/>
          <p:cNvSpPr txBox="true"/>
          <p:nvPr/>
        </p:nvSpPr>
        <p:spPr>
          <a:xfrm rot="0">
            <a:off x="6706759" y="3522386"/>
            <a:ext cx="487448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We obtain, as a matrix product:</a:t>
            </a:r>
          </a:p>
        </p:txBody>
      </p:sp>
      <p:pic>
        <p:nvPicPr>
          <p:cNvPr name="Picture 7" id="7" descr="pixelated key slightly bouncing"/>
          <p:cNvPicPr>
            <a:picLocks noChangeAspect="true"/>
          </p:cNvPicPr>
          <p:nvPr/>
        </p:nvPicPr>
        <p:blipFill>
          <a:blip r:embed="rId4"/>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65803" y="3295130"/>
            <a:ext cx="14156393" cy="3369945"/>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Garet"/>
                <a:ea typeface="Garet"/>
                <a:cs typeface="Garet"/>
                <a:sym typeface="Garet"/>
              </a:rPr>
              <a:t>Well, that is because matrix multiplications and operations allow us to perform multiple operations at the same time using Parallel computing.</a:t>
            </a:r>
          </a:p>
          <a:p>
            <a:pPr algn="l" marL="626112" indent="-313056" lvl="1">
              <a:lnSpc>
                <a:spcPts val="4060"/>
              </a:lnSpc>
              <a:buFont typeface="Arial"/>
              <a:buChar char="•"/>
            </a:pPr>
            <a:r>
              <a:rPr lang="en-US" sz="2900">
                <a:solidFill>
                  <a:srgbClr val="FFFFFF"/>
                </a:solidFill>
                <a:latin typeface="Garet"/>
                <a:ea typeface="Garet"/>
                <a:cs typeface="Garet"/>
                <a:sym typeface="Garet"/>
              </a:rPr>
              <a:t>Since GPUs excel at parallel computing, they are well suited for these tasks.</a:t>
            </a:r>
          </a:p>
          <a:p>
            <a:pPr algn="l" marL="474986" indent="-237493" lvl="1">
              <a:lnSpc>
                <a:spcPts val="3080"/>
              </a:lnSpc>
              <a:buFont typeface="Arial"/>
              <a:buChar char="•"/>
            </a:pPr>
            <a:r>
              <a:rPr lang="en-US" sz="2200">
                <a:solidFill>
                  <a:srgbClr val="FFFFFF"/>
                </a:solidFill>
                <a:latin typeface="Garet"/>
                <a:ea typeface="Garet"/>
                <a:cs typeface="Garet"/>
                <a:sym typeface="Garet"/>
              </a:rPr>
              <a:t>For Example: This is the time taken by GPU vs CPU(single core) for a random 10000 * 10000 matrix multiplication</a:t>
            </a:r>
          </a:p>
        </p:txBody>
      </p:sp>
      <p:sp>
        <p:nvSpPr>
          <p:cNvPr name="Freeform 3" id="3"/>
          <p:cNvSpPr/>
          <p:nvPr/>
        </p:nvSpPr>
        <p:spPr>
          <a:xfrm flipH="false" flipV="false" rot="0">
            <a:off x="8796891" y="7262692"/>
            <a:ext cx="4925701" cy="1690192"/>
          </a:xfrm>
          <a:custGeom>
            <a:avLst/>
            <a:gdLst/>
            <a:ahLst/>
            <a:cxnLst/>
            <a:rect r="r" b="b" t="t" l="l"/>
            <a:pathLst>
              <a:path h="1690192" w="4925701">
                <a:moveTo>
                  <a:pt x="0" y="0"/>
                </a:moveTo>
                <a:lnTo>
                  <a:pt x="4925702" y="0"/>
                </a:lnTo>
                <a:lnTo>
                  <a:pt x="4925702" y="1690191"/>
                </a:lnTo>
                <a:lnTo>
                  <a:pt x="0" y="1690191"/>
                </a:lnTo>
                <a:lnTo>
                  <a:pt x="0" y="0"/>
                </a:lnTo>
                <a:close/>
              </a:path>
            </a:pathLst>
          </a:custGeom>
          <a:blipFill>
            <a:blip r:embed="rId2"/>
            <a:stretch>
              <a:fillRect l="0" t="0" r="0" b="0"/>
            </a:stretch>
          </a:blipFill>
        </p:spPr>
      </p:sp>
      <p:sp>
        <p:nvSpPr>
          <p:cNvPr name="TextBox 4" id="4"/>
          <p:cNvSpPr txBox="true"/>
          <p:nvPr/>
        </p:nvSpPr>
        <p:spPr>
          <a:xfrm rot="0">
            <a:off x="2065803" y="1489337"/>
            <a:ext cx="14057065" cy="887095"/>
          </a:xfrm>
          <a:prstGeom prst="rect">
            <a:avLst/>
          </a:prstGeom>
        </p:spPr>
        <p:txBody>
          <a:bodyPr anchor="t" rtlCol="false" tIns="0" lIns="0" bIns="0" rIns="0">
            <a:spAutoFit/>
          </a:bodyPr>
          <a:lstStyle/>
          <a:p>
            <a:pPr algn="ctr">
              <a:lnSpc>
                <a:spcPts val="6710"/>
              </a:lnSpc>
            </a:pPr>
            <a:r>
              <a:rPr lang="en-US" sz="6100">
                <a:solidFill>
                  <a:srgbClr val="FFFFFF"/>
                </a:solidFill>
                <a:latin typeface="Disket Mono"/>
                <a:ea typeface="Disket Mono"/>
                <a:cs typeface="Disket Mono"/>
                <a:sym typeface="Disket Mono"/>
              </a:rPr>
              <a:t>But Why Matrix Operations?</a:t>
            </a:r>
          </a:p>
        </p:txBody>
      </p:sp>
      <p:sp>
        <p:nvSpPr>
          <p:cNvPr name="TextBox 5" id="5"/>
          <p:cNvSpPr txBox="true"/>
          <p:nvPr/>
        </p:nvSpPr>
        <p:spPr>
          <a:xfrm rot="0">
            <a:off x="5088084" y="2617822"/>
            <a:ext cx="8074343" cy="529989"/>
          </a:xfrm>
          <a:prstGeom prst="rect">
            <a:avLst/>
          </a:prstGeom>
        </p:spPr>
        <p:txBody>
          <a:bodyPr anchor="t" rtlCol="false" tIns="0" lIns="0" bIns="0" rIns="0">
            <a:spAutoFit/>
          </a:bodyPr>
          <a:lstStyle/>
          <a:p>
            <a:pPr algn="ctr">
              <a:lnSpc>
                <a:spcPts val="4388"/>
              </a:lnSpc>
            </a:pPr>
            <a:r>
              <a:rPr lang="en-US" sz="3134" b="true">
                <a:solidFill>
                  <a:srgbClr val="FFFFFF"/>
                </a:solidFill>
                <a:latin typeface="Garet Bold"/>
                <a:ea typeface="Garet Bold"/>
                <a:cs typeface="Garet Bold"/>
                <a:sym typeface="Garet Bold"/>
              </a:rPr>
              <a:t>Are we all really a part of a simulation?</a:t>
            </a:r>
          </a:p>
        </p:txBody>
      </p:sp>
      <p:sp>
        <p:nvSpPr>
          <p:cNvPr name="TextBox 6" id="6"/>
          <p:cNvSpPr txBox="true"/>
          <p:nvPr/>
        </p:nvSpPr>
        <p:spPr>
          <a:xfrm rot="0">
            <a:off x="4853843" y="7440384"/>
            <a:ext cx="3654612" cy="455295"/>
          </a:xfrm>
          <a:prstGeom prst="rect">
            <a:avLst/>
          </a:prstGeom>
        </p:spPr>
        <p:txBody>
          <a:bodyPr anchor="t" rtlCol="false" tIns="0" lIns="0" bIns="0" rIns="0">
            <a:spAutoFit/>
          </a:bodyPr>
          <a:lstStyle/>
          <a:p>
            <a:pPr algn="ctr">
              <a:lnSpc>
                <a:spcPts val="3780"/>
              </a:lnSpc>
            </a:pPr>
            <a:r>
              <a:rPr lang="en-US" sz="2700">
                <a:solidFill>
                  <a:srgbClr val="FFFFFF"/>
                </a:solidFill>
                <a:latin typeface="Garet"/>
                <a:ea typeface="Garet"/>
                <a:cs typeface="Garet"/>
                <a:sym typeface="Garet"/>
              </a:rPr>
              <a:t>Time taken by GPU:</a:t>
            </a:r>
          </a:p>
        </p:txBody>
      </p:sp>
      <p:sp>
        <p:nvSpPr>
          <p:cNvPr name="TextBox 7" id="7"/>
          <p:cNvSpPr txBox="true"/>
          <p:nvPr/>
        </p:nvSpPr>
        <p:spPr>
          <a:xfrm rot="0">
            <a:off x="4853843" y="8433375"/>
            <a:ext cx="3654612" cy="455295"/>
          </a:xfrm>
          <a:prstGeom prst="rect">
            <a:avLst/>
          </a:prstGeom>
        </p:spPr>
        <p:txBody>
          <a:bodyPr anchor="t" rtlCol="false" tIns="0" lIns="0" bIns="0" rIns="0">
            <a:spAutoFit/>
          </a:bodyPr>
          <a:lstStyle/>
          <a:p>
            <a:pPr algn="ctr">
              <a:lnSpc>
                <a:spcPts val="3780"/>
              </a:lnSpc>
            </a:pPr>
            <a:r>
              <a:rPr lang="en-US" sz="2700">
                <a:solidFill>
                  <a:srgbClr val="FFFFFF"/>
                </a:solidFill>
                <a:latin typeface="Garet"/>
                <a:ea typeface="Garet"/>
                <a:cs typeface="Garet"/>
                <a:sym typeface="Garet"/>
              </a:rPr>
              <a:t>Time taken by CPU:</a:t>
            </a:r>
          </a:p>
        </p:txBody>
      </p:sp>
      <p:pic>
        <p:nvPicPr>
          <p:cNvPr name="Picture 8" id="8"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10807632" y="1949135"/>
            <a:ext cx="6451668" cy="10752781"/>
          </a:xfrm>
          <a:custGeom>
            <a:avLst/>
            <a:gdLst/>
            <a:ahLst/>
            <a:cxnLst/>
            <a:rect r="r" b="b" t="t" l="l"/>
            <a:pathLst>
              <a:path h="10752781" w="6451668">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5269834"/>
            <a:ext cx="8560485" cy="3200579"/>
            <a:chOff x="0" y="0"/>
            <a:chExt cx="2254613" cy="842951"/>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2254613" cy="842951"/>
            </a:xfrm>
            <a:custGeom>
              <a:avLst/>
              <a:gdLst/>
              <a:ahLst/>
              <a:cxnLst/>
              <a:rect r="r" b="b" t="t" l="l"/>
              <a:pathLst>
                <a:path h="842951" w="2254613">
                  <a:moveTo>
                    <a:pt x="44315" y="0"/>
                  </a:moveTo>
                  <a:lnTo>
                    <a:pt x="2210299" y="0"/>
                  </a:lnTo>
                  <a:cubicBezTo>
                    <a:pt x="2222052" y="0"/>
                    <a:pt x="2233323" y="4669"/>
                    <a:pt x="2241634" y="12979"/>
                  </a:cubicBezTo>
                  <a:cubicBezTo>
                    <a:pt x="2249944" y="21290"/>
                    <a:pt x="2254613" y="32562"/>
                    <a:pt x="2254613" y="44315"/>
                  </a:cubicBezTo>
                  <a:lnTo>
                    <a:pt x="2254613" y="798636"/>
                  </a:lnTo>
                  <a:cubicBezTo>
                    <a:pt x="2254613" y="823111"/>
                    <a:pt x="2234773" y="842951"/>
                    <a:pt x="2210299" y="842951"/>
                  </a:cubicBezTo>
                  <a:lnTo>
                    <a:pt x="44315" y="842951"/>
                  </a:lnTo>
                  <a:cubicBezTo>
                    <a:pt x="32562" y="842951"/>
                    <a:pt x="21290" y="838282"/>
                    <a:pt x="12979" y="829971"/>
                  </a:cubicBezTo>
                  <a:cubicBezTo>
                    <a:pt x="4669" y="821661"/>
                    <a:pt x="0" y="810389"/>
                    <a:pt x="0" y="798636"/>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2254613" cy="900101"/>
            </a:xfrm>
            <a:prstGeom prst="rect">
              <a:avLst/>
            </a:prstGeom>
          </p:spPr>
          <p:txBody>
            <a:bodyPr anchor="t" rtlCol="false" tIns="254000" lIns="254000" bIns="254000" rIns="254000"/>
            <a:lstStyle/>
            <a:p>
              <a:pPr algn="l" marL="518158" indent="-259079" lvl="1">
                <a:lnSpc>
                  <a:spcPts val="3359"/>
                </a:lnSpc>
                <a:buFont typeface="Arial"/>
                <a:buChar char="•"/>
              </a:pPr>
              <a:r>
                <a:rPr lang="en-US" sz="2399">
                  <a:solidFill>
                    <a:srgbClr val="FFFFFF"/>
                  </a:solidFill>
                  <a:latin typeface="Disket Mono"/>
                  <a:ea typeface="Disket Mono"/>
                  <a:cs typeface="Disket Mono"/>
                  <a:sym typeface="Disket Mono"/>
                </a:rPr>
                <a:t>Throughout the game, you will face several levels, or arcs and will be given choices. </a:t>
              </a:r>
            </a:p>
            <a:p>
              <a:pPr algn="l" marL="518158" indent="-259079" lvl="1">
                <a:lnSpc>
                  <a:spcPts val="3359"/>
                </a:lnSpc>
                <a:buFont typeface="Arial"/>
                <a:buChar char="•"/>
              </a:pPr>
              <a:r>
                <a:rPr lang="en-US" sz="2399">
                  <a:solidFill>
                    <a:srgbClr val="FFFFFF"/>
                  </a:solidFill>
                  <a:latin typeface="Disket Mono"/>
                  <a:ea typeface="Disket Mono"/>
                  <a:cs typeface="Disket Mono"/>
                  <a:sym typeface="Disket Mono"/>
                </a:rPr>
                <a:t>choose your decisions to avoid getting the dc action on you. </a:t>
              </a:r>
            </a:p>
            <a:p>
              <a:pPr algn="l" marL="518158" indent="-259079" lvl="1">
                <a:lnSpc>
                  <a:spcPts val="3359"/>
                </a:lnSpc>
                <a:buFont typeface="Arial"/>
                <a:buChar char="•"/>
              </a:pPr>
              <a:r>
                <a:rPr lang="en-US" sz="2399">
                  <a:solidFill>
                    <a:srgbClr val="FFFFFF"/>
                  </a:solidFill>
                  <a:latin typeface="Disket Mono"/>
                  <a:ea typeface="Disket Mono"/>
                  <a:cs typeface="Disket Mono"/>
                  <a:sym typeface="Disket Mono"/>
                </a:rPr>
                <a:t>GOOD LUCk, have fun!!</a:t>
              </a:r>
            </a:p>
          </p:txBody>
        </p:sp>
      </p:grpSp>
      <p:sp>
        <p:nvSpPr>
          <p:cNvPr name="Freeform 7" id="7" descr="pixelated arrow pointing to the left"/>
          <p:cNvSpPr/>
          <p:nvPr/>
        </p:nvSpPr>
        <p:spPr>
          <a:xfrm flipH="true" flipV="false" rot="0">
            <a:off x="1401918" y="5614831"/>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descr="pixelated battery showing three bars inside"/>
          <p:cNvPicPr>
            <a:picLocks noChangeAspect="true"/>
          </p:cNvPicPr>
          <p:nvPr/>
        </p:nvPicPr>
        <p:blipFill>
          <a:blip r:embed="rId8"/>
          <a:srcRect l="0" t="0" r="0" b="0"/>
          <a:stretch>
            <a:fillRect/>
          </a:stretch>
        </p:blipFill>
        <p:spPr>
          <a:xfrm flipH="false" flipV="false" rot="0">
            <a:off x="16514932" y="719461"/>
            <a:ext cx="744368" cy="331244"/>
          </a:xfrm>
          <a:prstGeom prst="rect">
            <a:avLst/>
          </a:prstGeom>
        </p:spPr>
      </p:pic>
      <p:sp>
        <p:nvSpPr>
          <p:cNvPr name="Freeform 9" id="9" descr="pixelated five hearts"/>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descr="pixelated Menu button"/>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2486381" y="588745"/>
            <a:ext cx="1211480" cy="624416"/>
            <a:chOff x="0" y="0"/>
            <a:chExt cx="1615307" cy="832555"/>
          </a:xfrm>
        </p:grpSpPr>
        <p:sp>
          <p:nvSpPr>
            <p:cNvPr name="TextBox 12" id="1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3" id="1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4" id="14"/>
          <p:cNvGrpSpPr/>
          <p:nvPr/>
        </p:nvGrpSpPr>
        <p:grpSpPr>
          <a:xfrm rot="0">
            <a:off x="5443716" y="729709"/>
            <a:ext cx="862336" cy="327152"/>
            <a:chOff x="0" y="0"/>
            <a:chExt cx="1149782" cy="436203"/>
          </a:xfrm>
        </p:grpSpPr>
        <p:sp>
          <p:nvSpPr>
            <p:cNvPr name="TextBox 15" id="1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6" id="1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17" id="17"/>
          <p:cNvGrpSpPr/>
          <p:nvPr/>
        </p:nvGrpSpPr>
        <p:grpSpPr>
          <a:xfrm rot="0">
            <a:off x="4115755" y="703945"/>
            <a:ext cx="908861" cy="327152"/>
            <a:chOff x="0" y="0"/>
            <a:chExt cx="1211815" cy="436203"/>
          </a:xfrm>
        </p:grpSpPr>
        <p:sp>
          <p:nvSpPr>
            <p:cNvPr name="TextBox 18" id="1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9" id="1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TextBox 20" id="20"/>
          <p:cNvSpPr txBox="true"/>
          <p:nvPr/>
        </p:nvSpPr>
        <p:spPr>
          <a:xfrm rot="0">
            <a:off x="1028700" y="2172839"/>
            <a:ext cx="8632045" cy="10807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OBJECTIVE</a:t>
            </a:r>
          </a:p>
        </p:txBody>
      </p:sp>
      <p:sp>
        <p:nvSpPr>
          <p:cNvPr name="Freeform 21" id="21" descr="pixelated arrow pointing to the left"/>
          <p:cNvSpPr/>
          <p:nvPr/>
        </p:nvSpPr>
        <p:spPr>
          <a:xfrm flipH="true" flipV="false" rot="0">
            <a:off x="1401918" y="6852452"/>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descr="pixelated arrow pointing to the left"/>
          <p:cNvSpPr/>
          <p:nvPr/>
        </p:nvSpPr>
        <p:spPr>
          <a:xfrm flipH="true" flipV="false" rot="0">
            <a:off x="1401918" y="7689643"/>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798116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3243528"/>
            <a:ext cx="15966183" cy="1489697"/>
            <a:chOff x="0" y="0"/>
            <a:chExt cx="21288245" cy="1986263"/>
          </a:xfrm>
        </p:grpSpPr>
        <p:sp>
          <p:nvSpPr>
            <p:cNvPr name="TextBox 7" id="7"/>
            <p:cNvSpPr txBox="true"/>
            <p:nvPr/>
          </p:nvSpPr>
          <p:spPr>
            <a:xfrm rot="0">
              <a:off x="0" y="-57150"/>
              <a:ext cx="21288245" cy="1319535"/>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you multiply your current coordinates with the required coordinates and start running towards the school </a:t>
              </a:r>
            </a:p>
          </p:txBody>
        </p:sp>
        <p:sp>
          <p:nvSpPr>
            <p:cNvPr name="TextBox 8" id="8"/>
            <p:cNvSpPr txBox="true"/>
            <p:nvPr/>
          </p:nvSpPr>
          <p:spPr>
            <a:xfrm rot="0">
              <a:off x="0" y="1475556"/>
              <a:ext cx="21288245" cy="510706"/>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In OpenGL, we use the glm library to create, manipulate and operate with vectors and matrices.  </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
        <p:nvSpPr>
          <p:cNvPr name="Freeform 10" id="10"/>
          <p:cNvSpPr/>
          <p:nvPr/>
        </p:nvSpPr>
        <p:spPr>
          <a:xfrm flipH="false" flipV="false" rot="0">
            <a:off x="3057525" y="5310708"/>
            <a:ext cx="12172950" cy="2449435"/>
          </a:xfrm>
          <a:custGeom>
            <a:avLst/>
            <a:gdLst/>
            <a:ahLst/>
            <a:cxnLst/>
            <a:rect r="r" b="b" t="t" l="l"/>
            <a:pathLst>
              <a:path h="2449435" w="12172950">
                <a:moveTo>
                  <a:pt x="0" y="0"/>
                </a:moveTo>
                <a:lnTo>
                  <a:pt x="12172950" y="0"/>
                </a:lnTo>
                <a:lnTo>
                  <a:pt x="12172950" y="2449435"/>
                </a:lnTo>
                <a:lnTo>
                  <a:pt x="0" y="2449435"/>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descr="pixelated battery with three bars inside"/>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8" id="8"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234164" y="588745"/>
            <a:ext cx="1211480" cy="624416"/>
            <a:chOff x="0" y="0"/>
            <a:chExt cx="1615307" cy="832555"/>
          </a:xfrm>
        </p:grpSpPr>
        <p:sp>
          <p:nvSpPr>
            <p:cNvPr name="TextBox 10" id="10"/>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1" id="11"/>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2" id="12"/>
          <p:cNvGrpSpPr/>
          <p:nvPr/>
        </p:nvGrpSpPr>
        <p:grpSpPr>
          <a:xfrm rot="0">
            <a:off x="10191499" y="729709"/>
            <a:ext cx="862336" cy="327152"/>
            <a:chOff x="0" y="0"/>
            <a:chExt cx="1149782" cy="436203"/>
          </a:xfrm>
        </p:grpSpPr>
        <p:sp>
          <p:nvSpPr>
            <p:cNvPr name="TextBox 13" id="13"/>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4" id="14"/>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8892113" y="703945"/>
            <a:ext cx="908861" cy="327152"/>
            <a:chOff x="0" y="0"/>
            <a:chExt cx="1211815" cy="436203"/>
          </a:xfrm>
        </p:grpSpPr>
        <p:sp>
          <p:nvSpPr>
            <p:cNvPr name="TextBox 16" id="16"/>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06</a:t>
              </a:r>
            </a:p>
          </p:txBody>
        </p:sp>
        <p:sp>
          <p:nvSpPr>
            <p:cNvPr name="Freeform 17" id="17"/>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692051" y="534510"/>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15" action="ppaction://hlinksldjump"/>
                </a:rPr>
                <a:t>Back to</a:t>
              </a:r>
              <a:r>
                <a:rPr lang="en-US" sz="1300">
                  <a:solidFill>
                    <a:srgbClr val="000000"/>
                  </a:solidFill>
                  <a:latin typeface="Arcade Gamer"/>
                  <a:ea typeface="Arcade Gamer"/>
                  <a:cs typeface="Arcade Gamer"/>
                  <a:sym typeface="Arcade Gamer"/>
                  <a:hlinkClick r:id="rId15" action="ppaction://hlinksldjump"/>
                </a:rPr>
                <a:t> </a:t>
              </a:r>
              <a:r>
                <a:rPr lang="en-US" sz="1300">
                  <a:solidFill>
                    <a:srgbClr val="000000"/>
                  </a:solidFill>
                  <a:latin typeface="Arcade Gamer"/>
                  <a:ea typeface="Arcade Gamer"/>
                  <a:cs typeface="Arcade Gamer"/>
                  <a:sym typeface="Arcade Gamer"/>
                </a:rPr>
                <a:t>LEVELS menu</a:t>
              </a:r>
            </a:p>
          </p:txBody>
        </p:sp>
      </p:grpSp>
      <p:sp>
        <p:nvSpPr>
          <p:cNvPr name="TextBox 21" id="21"/>
          <p:cNvSpPr txBox="true"/>
          <p:nvPr/>
        </p:nvSpPr>
        <p:spPr>
          <a:xfrm rot="0">
            <a:off x="1543050" y="3038481"/>
            <a:ext cx="15201900" cy="4010014"/>
          </a:xfrm>
          <a:prstGeom prst="rect">
            <a:avLst/>
          </a:prstGeom>
        </p:spPr>
        <p:txBody>
          <a:bodyPr anchor="t" rtlCol="false" tIns="0" lIns="0" bIns="0" rIns="0">
            <a:spAutoFit/>
          </a:bodyPr>
          <a:lstStyle/>
          <a:p>
            <a:pPr algn="ctr">
              <a:lnSpc>
                <a:spcPts val="10500"/>
              </a:lnSpc>
            </a:pPr>
            <a:r>
              <a:rPr lang="en-US" sz="7500">
                <a:solidFill>
                  <a:srgbClr val="21EF80"/>
                </a:solidFill>
                <a:latin typeface="Arcade Gamer"/>
                <a:ea typeface="Arcade Gamer"/>
                <a:cs typeface="Arcade Gamer"/>
                <a:sym typeface="Arcade Gamer"/>
              </a:rPr>
              <a:t>CongratulatIons!</a:t>
            </a:r>
          </a:p>
          <a:p>
            <a:pPr algn="ctr">
              <a:lnSpc>
                <a:spcPts val="10500"/>
              </a:lnSpc>
            </a:pPr>
            <a:r>
              <a:rPr lang="en-US" sz="7500">
                <a:solidFill>
                  <a:srgbClr val="21EF80"/>
                </a:solidFill>
                <a:latin typeface="Arcade Gamer"/>
                <a:ea typeface="Arcade Gamer"/>
                <a:cs typeface="Arcade Gamer"/>
                <a:sym typeface="Arcade Gamer"/>
              </a:rPr>
              <a:t>You have cleared The </a:t>
            </a:r>
          </a:p>
          <a:p>
            <a:pPr algn="ctr">
              <a:lnSpc>
                <a:spcPts val="10500"/>
              </a:lnSpc>
            </a:pPr>
            <a:r>
              <a:rPr lang="en-US" sz="7500">
                <a:solidFill>
                  <a:srgbClr val="21EF80"/>
                </a:solidFill>
                <a:latin typeface="Arcade Gamer"/>
                <a:ea typeface="Arcade Gamer"/>
                <a:cs typeface="Arcade Gamer"/>
                <a:sym typeface="Arcade Gamer"/>
              </a:rPr>
              <a:t>HOME ARC!!</a:t>
            </a:r>
          </a:p>
        </p:txBody>
      </p:sp>
      <p:pic>
        <p:nvPicPr>
          <p:cNvPr name="Picture 22" id="22" descr="pixelated coin spinning"/>
          <p:cNvPicPr>
            <a:picLocks noChangeAspect="true"/>
          </p:cNvPicPr>
          <p:nvPr/>
        </p:nvPicPr>
        <p:blipFill>
          <a:blip r:embed="rId16"/>
          <a:srcRect l="0" t="0" r="0" b="0"/>
          <a:stretch>
            <a:fillRect/>
          </a:stretch>
        </p:blipFill>
        <p:spPr>
          <a:xfrm flipH="false" flipV="false" rot="0">
            <a:off x="8565998" y="7822354"/>
            <a:ext cx="970034" cy="1035835"/>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8" id="18"/>
          <p:cNvGrpSpPr/>
          <p:nvPr/>
        </p:nvGrpSpPr>
        <p:grpSpPr>
          <a:xfrm rot="0">
            <a:off x="14507255" y="697028"/>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22" action="ppaction://hlinksldjump"/>
                </a:rPr>
                <a:t>Back to</a:t>
              </a:r>
              <a:r>
                <a:rPr lang="en-US" sz="1300">
                  <a:solidFill>
                    <a:srgbClr val="000000"/>
                  </a:solidFill>
                  <a:latin typeface="Arcade Gamer"/>
                  <a:ea typeface="Arcade Gamer"/>
                  <a:cs typeface="Arcade Gamer"/>
                  <a:sym typeface="Arcade Gamer"/>
                </a:rPr>
                <a:t> l</a:t>
              </a:r>
              <a:r>
                <a:rPr lang="en-US" sz="1300">
                  <a:solidFill>
                    <a:srgbClr val="000000"/>
                  </a:solidFill>
                  <a:latin typeface="Arcade Gamer"/>
                  <a:ea typeface="Arcade Gamer"/>
                  <a:cs typeface="Arcade Gamer"/>
                  <a:sym typeface="Arcade Gamer"/>
                </a:rPr>
                <a:t>e</a:t>
              </a:r>
              <a:r>
                <a:rPr lang="en-US" sz="1300">
                  <a:solidFill>
                    <a:srgbClr val="000000"/>
                  </a:solidFill>
                  <a:latin typeface="Arcade Gamer"/>
                  <a:ea typeface="Arcade Gamer"/>
                  <a:cs typeface="Arcade Gamer"/>
                  <a:sym typeface="Arcade Gamer"/>
                </a:rPr>
                <a:t>vels</a:t>
              </a:r>
              <a:r>
                <a:rPr lang="en-US" sz="1300">
                  <a:solidFill>
                    <a:srgbClr val="000000"/>
                  </a:solidFill>
                  <a:latin typeface="Arcade Gamer"/>
                  <a:ea typeface="Arcade Gamer"/>
                  <a:cs typeface="Arcade Gamer"/>
                  <a:sym typeface="Arcade Gamer"/>
                  <a:hlinkClick r:id="rId22" action="ppaction://hlinksldjump"/>
                </a:rPr>
                <a:t> Page</a:t>
              </a:r>
            </a:p>
          </p:txBody>
        </p:sp>
      </p:grpSp>
      <p:pic>
        <p:nvPicPr>
          <p:cNvPr name="Picture 21" id="21" descr="pixelated sword slightly bouncing"/>
          <p:cNvPicPr>
            <a:picLocks noChangeAspect="true"/>
          </p:cNvPicPr>
          <p:nvPr/>
        </p:nvPicPr>
        <p:blipFill>
          <a:blip r:embed="rId23"/>
          <a:srcRect l="0" t="0" r="0" b="0"/>
          <a:stretch>
            <a:fillRect/>
          </a:stretch>
        </p:blipFill>
        <p:spPr>
          <a:xfrm flipH="false" flipV="false" rot="0">
            <a:off x="4751254" y="6789831"/>
            <a:ext cx="971251" cy="1103694"/>
          </a:xfrm>
          <a:prstGeom prst="rect">
            <a:avLst/>
          </a:prstGeom>
        </p:spPr>
      </p:pic>
      <p:pic>
        <p:nvPicPr>
          <p:cNvPr name="Picture 22" id="22" descr="pixelated hammer slightly bouncing"/>
          <p:cNvPicPr>
            <a:picLocks noChangeAspect="true"/>
          </p:cNvPicPr>
          <p:nvPr/>
        </p:nvPicPr>
        <p:blipFill>
          <a:blip r:embed="rId24"/>
          <a:srcRect l="0" t="0" r="0" b="0"/>
          <a:stretch>
            <a:fillRect/>
          </a:stretch>
        </p:blipFill>
        <p:spPr>
          <a:xfrm flipH="false" flipV="false" rot="0">
            <a:off x="11868886" y="6773499"/>
            <a:ext cx="1003961" cy="1120026"/>
          </a:xfrm>
          <a:prstGeom prst="rect">
            <a:avLst/>
          </a:prstGeom>
        </p:spPr>
      </p:pic>
      <p:sp>
        <p:nvSpPr>
          <p:cNvPr name="TextBox 23" id="23"/>
          <p:cNvSpPr txBox="true"/>
          <p:nvPr/>
        </p:nvSpPr>
        <p:spPr>
          <a:xfrm rot="0">
            <a:off x="2719050" y="3044036"/>
            <a:ext cx="12849901"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CLASSROOM ARC</a:t>
            </a:r>
          </a:p>
        </p:txBody>
      </p:sp>
      <p:pic>
        <p:nvPicPr>
          <p:cNvPr name="Picture 24" id="24" descr="pixelated star slightly bouncing"/>
          <p:cNvPicPr>
            <a:picLocks noChangeAspect="true"/>
          </p:cNvPicPr>
          <p:nvPr/>
        </p:nvPicPr>
        <p:blipFill>
          <a:blip r:embed="rId25"/>
          <a:srcRect l="0" t="0" r="0" b="0"/>
          <a:stretch>
            <a:fillRect/>
          </a:stretch>
        </p:blipFill>
        <p:spPr>
          <a:xfrm flipH="false" flipV="false" rot="0">
            <a:off x="2719050" y="2222014"/>
            <a:ext cx="517579" cy="539145"/>
          </a:xfrm>
          <a:prstGeom prst="rect">
            <a:avLst/>
          </a:prstGeom>
        </p:spPr>
      </p:pic>
      <p:pic>
        <p:nvPicPr>
          <p:cNvPr name="Picture 25" id="25" descr="pixelated star slightly bouncing"/>
          <p:cNvPicPr>
            <a:picLocks noChangeAspect="true"/>
          </p:cNvPicPr>
          <p:nvPr/>
        </p:nvPicPr>
        <p:blipFill>
          <a:blip r:embed="rId25"/>
          <a:srcRect l="0" t="0" r="0" b="0"/>
          <a:stretch>
            <a:fillRect/>
          </a:stretch>
        </p:blipFill>
        <p:spPr>
          <a:xfrm flipH="false" flipV="false" rot="0">
            <a:off x="15104488" y="2491586"/>
            <a:ext cx="517579" cy="539145"/>
          </a:xfrm>
          <a:prstGeom prst="rect">
            <a:avLst/>
          </a:prstGeom>
        </p:spPr>
      </p:pic>
      <p:sp>
        <p:nvSpPr>
          <p:cNvPr name="Freeform 26" id="26"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7" id="27"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28" id="28"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9" id="29"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30" id="30"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1" id="31"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2" id="32"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4" id="34"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2">
              <a:extLst>
                <a:ext uri="{96DAC541-7B7A-43D3-8B79-37D633B846F1}">
                  <asvg:svgBlip xmlns:asvg="http://schemas.microsoft.com/office/drawing/2016/SVG/main" r:embed="rId33"/>
                </a:ext>
              </a:extLst>
            </a:blip>
            <a:stretch>
              <a:fillRect l="0" t="0" r="0" b="-10100"/>
            </a:stretch>
          </a:blipFill>
        </p:spPr>
      </p:sp>
      <p:sp>
        <p:nvSpPr>
          <p:cNvPr name="Freeform 35" id="35"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4">
              <a:extLst>
                <a:ext uri="{96DAC541-7B7A-43D3-8B79-37D633B846F1}">
                  <asvg:svgBlip xmlns:asvg="http://schemas.microsoft.com/office/drawing/2016/SVG/main" r:embed="rId35"/>
                </a:ext>
              </a:extLst>
            </a:blip>
            <a:stretch>
              <a:fillRect l="0" t="0" r="0" b="-4299"/>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3" action="ppaction://hlinksldjump"/>
                </a:rPr>
                <a:t>Talk to Friends</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47625"/>
              <a:ext cx="1980816"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4" action="ppaction://hlinksldjump"/>
                </a:rPr>
                <a:t>REview class material</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5"/>
            <a:stretch>
              <a:fillRect l="0" t="0" r="0" b="0"/>
            </a:stretch>
          </a:blipFill>
        </p:spPr>
      </p:sp>
      <p:pic>
        <p:nvPicPr>
          <p:cNvPr name="Picture 13" id="13"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grpSp>
        <p:nvGrpSpPr>
          <p:cNvPr name="Group 14" id="14"/>
          <p:cNvGrpSpPr/>
          <p:nvPr/>
        </p:nvGrpSpPr>
        <p:grpSpPr>
          <a:xfrm rot="0">
            <a:off x="2274135" y="7631654"/>
            <a:ext cx="14813688" cy="882327"/>
            <a:chOff x="0" y="0"/>
            <a:chExt cx="19751584" cy="1176436"/>
          </a:xfrm>
        </p:grpSpPr>
        <p:sp>
          <p:nvSpPr>
            <p:cNvPr name="TextBox 15" id="15"/>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6" id="16"/>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Barely got here before time, YES! The prof is not here yet, I still have time to kill</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TextBox 6" id="6"/>
          <p:cNvSpPr txBox="true"/>
          <p:nvPr/>
        </p:nvSpPr>
        <p:spPr>
          <a:xfrm rot="0">
            <a:off x="1654296" y="3627679"/>
            <a:ext cx="14979409" cy="2860192"/>
          </a:xfrm>
          <a:prstGeom prst="rect">
            <a:avLst/>
          </a:prstGeom>
        </p:spPr>
        <p:txBody>
          <a:bodyPr anchor="t" rtlCol="false" tIns="0" lIns="0" bIns="0" rIns="0">
            <a:spAutoFit/>
          </a:bodyPr>
          <a:lstStyle/>
          <a:p>
            <a:pPr algn="ctr">
              <a:lnSpc>
                <a:spcPts val="11401"/>
              </a:lnSpc>
            </a:pPr>
            <a:r>
              <a:rPr lang="en-US" sz="8144">
                <a:solidFill>
                  <a:srgbClr val="FFFFFF"/>
                </a:solidFill>
                <a:latin typeface="Disket Mono"/>
                <a:ea typeface="Disket Mono"/>
                <a:cs typeface="Disket Mono"/>
                <a:sym typeface="Disket Mono"/>
              </a:rPr>
              <a:t>You start talking to Nake</a:t>
            </a:r>
          </a:p>
        </p:txBody>
      </p:sp>
      <p:pic>
        <p:nvPicPr>
          <p:cNvPr name="Picture 7" id="7"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5534959" cy="882327"/>
            <a:chOff x="0" y="0"/>
            <a:chExt cx="7379946" cy="1176436"/>
          </a:xfrm>
        </p:grpSpPr>
        <p:sp>
          <p:nvSpPr>
            <p:cNvPr name="TextBox 7" id="7"/>
            <p:cNvSpPr txBox="true"/>
            <p:nvPr/>
          </p:nvSpPr>
          <p:spPr>
            <a:xfrm rot="0">
              <a:off x="0" y="-57150"/>
              <a:ext cx="7379946"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7379946"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Hey man, what’s up?</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28471"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19734" y="7631654"/>
            <a:ext cx="14719964" cy="1254955"/>
            <a:chOff x="0" y="0"/>
            <a:chExt cx="19626618" cy="1673274"/>
          </a:xfrm>
        </p:grpSpPr>
        <p:sp>
          <p:nvSpPr>
            <p:cNvPr name="TextBox 7" id="7"/>
            <p:cNvSpPr txBox="true"/>
            <p:nvPr/>
          </p:nvSpPr>
          <p:spPr>
            <a:xfrm rot="0">
              <a:off x="0" y="-57150"/>
              <a:ext cx="19626618"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NAKE:</a:t>
              </a:r>
            </a:p>
          </p:txBody>
        </p:sp>
        <p:sp>
          <p:nvSpPr>
            <p:cNvPr name="TextBox 8" id="8"/>
            <p:cNvSpPr txBox="true"/>
            <p:nvPr/>
          </p:nvSpPr>
          <p:spPr>
            <a:xfrm rot="0">
              <a:off x="0" y="720458"/>
              <a:ext cx="19626618"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There's not much, just talking about the sadistic professor and how he loves to torture us. I mean, who announces a test the very day its supposed to happen?  </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23668" y="6863528"/>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7" id="7"/>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grpSp>
        <p:nvGrpSpPr>
          <p:cNvPr name="Group 8" id="8"/>
          <p:cNvGrpSpPr/>
          <p:nvPr/>
        </p:nvGrpSpPr>
        <p:grpSpPr>
          <a:xfrm rot="0">
            <a:off x="2274135" y="7631654"/>
            <a:ext cx="14985165" cy="1614193"/>
            <a:chOff x="0" y="0"/>
            <a:chExt cx="19980221" cy="2152257"/>
          </a:xfrm>
        </p:grpSpPr>
        <p:sp>
          <p:nvSpPr>
            <p:cNvPr name="TextBox 9" id="9"/>
            <p:cNvSpPr txBox="true"/>
            <p:nvPr/>
          </p:nvSpPr>
          <p:spPr>
            <a:xfrm rot="0">
              <a:off x="0" y="-57150"/>
              <a:ext cx="19980221"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0" id="10"/>
            <p:cNvSpPr txBox="true"/>
            <p:nvPr/>
          </p:nvSpPr>
          <p:spPr>
            <a:xfrm rot="0">
              <a:off x="0" y="711532"/>
              <a:ext cx="19980221" cy="1440726"/>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What??? There’s a test today? Oh man, I’m cooked, there's no way I’m passing today, I just hate sadistic Trip, I feel like he has a personal grudge against me, I always paid attention when he used to teach, he's just so bad that I cannot anymore. </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28471"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7" id="7"/>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grpSp>
        <p:nvGrpSpPr>
          <p:cNvPr name="Group 8" id="8"/>
          <p:cNvGrpSpPr/>
          <p:nvPr/>
        </p:nvGrpSpPr>
        <p:grpSpPr>
          <a:xfrm rot="0">
            <a:off x="1219734" y="7631654"/>
            <a:ext cx="14719964" cy="1254955"/>
            <a:chOff x="0" y="0"/>
            <a:chExt cx="19626618" cy="1673274"/>
          </a:xfrm>
        </p:grpSpPr>
        <p:sp>
          <p:nvSpPr>
            <p:cNvPr name="TextBox 9" id="9"/>
            <p:cNvSpPr txBox="true"/>
            <p:nvPr/>
          </p:nvSpPr>
          <p:spPr>
            <a:xfrm rot="0">
              <a:off x="0" y="-57150"/>
              <a:ext cx="19626618"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Powa:</a:t>
              </a:r>
            </a:p>
          </p:txBody>
        </p:sp>
        <p:sp>
          <p:nvSpPr>
            <p:cNvPr name="TextBox 10" id="10"/>
            <p:cNvSpPr txBox="true"/>
            <p:nvPr/>
          </p:nvSpPr>
          <p:spPr>
            <a:xfrm rot="0">
              <a:off x="0" y="720458"/>
              <a:ext cx="19626618"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Well, even if I didn’t before, I now have a grudge against you. For badmouthing a professor, you not only get a P in my class, but also, a mail from the DC.</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5534959" cy="882327"/>
            <a:chOff x="0" y="0"/>
            <a:chExt cx="7379946" cy="1176436"/>
          </a:xfrm>
        </p:grpSpPr>
        <p:sp>
          <p:nvSpPr>
            <p:cNvPr name="TextBox 7" id="7"/>
            <p:cNvSpPr txBox="true"/>
            <p:nvPr/>
          </p:nvSpPr>
          <p:spPr>
            <a:xfrm rot="0">
              <a:off x="0" y="-57150"/>
              <a:ext cx="7379946"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7379946"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What? Why a P, just give me an F</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827317"/>
            <a:ext cx="16230600" cy="2672067"/>
            <a:chOff x="0" y="0"/>
            <a:chExt cx="4274726" cy="703754"/>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703754"/>
            </a:xfrm>
            <a:custGeom>
              <a:avLst/>
              <a:gdLst/>
              <a:ahLst/>
              <a:cxnLst/>
              <a:rect r="r" b="b" t="t" l="l"/>
              <a:pathLst>
                <a:path h="703754" w="4274726">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28575"/>
              <a:ext cx="4274726" cy="732329"/>
            </a:xfrm>
            <a:prstGeom prst="rect">
              <a:avLst/>
            </a:prstGeom>
          </p:spPr>
          <p:txBody>
            <a:bodyPr anchor="ctr" rtlCol="false" tIns="254000" lIns="254000" bIns="254000" rIns="254000"/>
            <a:lstStyle/>
            <a:p>
              <a:pPr algn="ctr">
                <a:lnSpc>
                  <a:spcPts val="2100"/>
                </a:lnSpc>
              </a:pPr>
            </a:p>
          </p:txBody>
        </p:sp>
      </p:grpSp>
      <p:pic>
        <p:nvPicPr>
          <p:cNvPr name="Picture 6" id="6" descr="pixelated coin spinning "/>
          <p:cNvPicPr>
            <a:picLocks noChangeAspect="true"/>
          </p:cNvPicPr>
          <p:nvPr/>
        </p:nvPicPr>
        <p:blipFill>
          <a:blip r:embed="rId4"/>
          <a:srcRect l="0" t="0" r="0" b="0"/>
          <a:stretch>
            <a:fillRect/>
          </a:stretch>
        </p:blipFill>
        <p:spPr>
          <a:xfrm flipH="false" flipV="false" rot="0">
            <a:off x="2446664" y="5629604"/>
            <a:ext cx="821672" cy="877409"/>
          </a:xfrm>
          <a:prstGeom prst="rect">
            <a:avLst/>
          </a:prstGeom>
        </p:spPr>
      </p:pic>
      <p:sp>
        <p:nvSpPr>
          <p:cNvPr name="Freeform 7" id="7" descr="pixelated brick wall segment"/>
          <p:cNvSpPr/>
          <p:nvPr/>
        </p:nvSpPr>
        <p:spPr>
          <a:xfrm flipH="false" flipV="false" rot="0">
            <a:off x="1028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descr="pixelated brick wall segment"/>
          <p:cNvSpPr/>
          <p:nvPr/>
        </p:nvSpPr>
        <p:spPr>
          <a:xfrm flipH="false" flipV="false" rot="0">
            <a:off x="5219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descr="pixelated brick wall segment"/>
          <p:cNvSpPr/>
          <p:nvPr/>
        </p:nvSpPr>
        <p:spPr>
          <a:xfrm flipH="false" flipV="false" rot="0">
            <a:off x="9410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descr="pixelated brick wall segment"/>
          <p:cNvSpPr/>
          <p:nvPr/>
        </p:nvSpPr>
        <p:spPr>
          <a:xfrm flipH="false" flipV="false" rot="0">
            <a:off x="13601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descr="pixelated green arrow pointing to the left"/>
          <p:cNvSpPr/>
          <p:nvPr/>
        </p:nvSpPr>
        <p:spPr>
          <a:xfrm flipH="true" flipV="false" rot="0">
            <a:off x="9410700" y="300668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0" y="9465127"/>
            <a:ext cx="21945600" cy="1103930"/>
            <a:chOff x="0" y="0"/>
            <a:chExt cx="29260800" cy="1471907"/>
          </a:xfrm>
        </p:grpSpPr>
        <p:sp>
          <p:nvSpPr>
            <p:cNvPr name="Freeform 13" id="13"/>
            <p:cNvSpPr/>
            <p:nvPr/>
          </p:nvSpPr>
          <p:spPr>
            <a:xfrm flipH="false" flipV="false" rot="0">
              <a:off x="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7536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95072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pic>
        <p:nvPicPr>
          <p:cNvPr name="Picture 16" id="16" descr="pixelated battery showing three bars inside"/>
          <p:cNvPicPr>
            <a:picLocks noChangeAspect="true"/>
          </p:cNvPicPr>
          <p:nvPr/>
        </p:nvPicPr>
        <p:blipFill>
          <a:blip r:embed="rId11"/>
          <a:srcRect l="0" t="0" r="0" b="0"/>
          <a:stretch>
            <a:fillRect/>
          </a:stretch>
        </p:blipFill>
        <p:spPr>
          <a:xfrm flipH="false" flipV="false" rot="0">
            <a:off x="16848318" y="719461"/>
            <a:ext cx="744368" cy="331244"/>
          </a:xfrm>
          <a:prstGeom prst="rect">
            <a:avLst/>
          </a:prstGeom>
        </p:spPr>
      </p:pic>
      <p:pic>
        <p:nvPicPr>
          <p:cNvPr name="Picture 17" id="17" descr="pixelated sword slightly bouncing"/>
          <p:cNvPicPr>
            <a:picLocks noChangeAspect="true"/>
          </p:cNvPicPr>
          <p:nvPr/>
        </p:nvPicPr>
        <p:blipFill>
          <a:blip r:embed="rId12"/>
          <a:srcRect l="0" t="0" r="0" b="0"/>
          <a:stretch>
            <a:fillRect/>
          </a:stretch>
        </p:blipFill>
        <p:spPr>
          <a:xfrm flipH="false" flipV="false" rot="0">
            <a:off x="6597310" y="5629604"/>
            <a:ext cx="772120" cy="877409"/>
          </a:xfrm>
          <a:prstGeom prst="rect">
            <a:avLst/>
          </a:prstGeom>
        </p:spPr>
      </p:pic>
      <p:pic>
        <p:nvPicPr>
          <p:cNvPr name="Picture 18" id="18" descr="pixelated key slightly bouncing"/>
          <p:cNvPicPr>
            <a:picLocks noChangeAspect="true"/>
          </p:cNvPicPr>
          <p:nvPr/>
        </p:nvPicPr>
        <p:blipFill>
          <a:blip r:embed="rId13"/>
          <a:srcRect l="0" t="0" r="0" b="0"/>
          <a:stretch>
            <a:fillRect/>
          </a:stretch>
        </p:blipFill>
        <p:spPr>
          <a:xfrm flipH="false" flipV="false" rot="0">
            <a:off x="10698405" y="5760223"/>
            <a:ext cx="1018464" cy="616171"/>
          </a:xfrm>
          <a:prstGeom prst="rect">
            <a:avLst/>
          </a:prstGeom>
        </p:spPr>
      </p:pic>
      <p:pic>
        <p:nvPicPr>
          <p:cNvPr name="Picture 19" id="19" descr="pixelated hammer slightly bouncing"/>
          <p:cNvPicPr>
            <a:picLocks noChangeAspect="true"/>
          </p:cNvPicPr>
          <p:nvPr/>
        </p:nvPicPr>
        <p:blipFill>
          <a:blip r:embed="rId14"/>
          <a:srcRect l="0" t="0" r="0" b="0"/>
          <a:stretch>
            <a:fillRect/>
          </a:stretch>
        </p:blipFill>
        <p:spPr>
          <a:xfrm flipH="false" flipV="false" rot="0">
            <a:off x="15045843" y="5638524"/>
            <a:ext cx="769314" cy="859569"/>
          </a:xfrm>
          <a:prstGeom prst="rect">
            <a:avLst/>
          </a:prstGeom>
        </p:spPr>
      </p:pic>
      <p:sp>
        <p:nvSpPr>
          <p:cNvPr name="Freeform 20" id="20" descr="pixelated five hearts "/>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descr="Menu pixel art button"/>
          <p:cNvSpPr/>
          <p:nvPr/>
        </p:nvSpPr>
        <p:spPr>
          <a:xfrm flipH="false" flipV="false" rot="0">
            <a:off x="577270" y="668737"/>
            <a:ext cx="1082363" cy="464432"/>
          </a:xfrm>
          <a:custGeom>
            <a:avLst/>
            <a:gdLst/>
            <a:ahLst/>
            <a:cxnLst/>
            <a:rect r="r" b="b" t="t" l="l"/>
            <a:pathLst>
              <a:path h="464432" w="1082363">
                <a:moveTo>
                  <a:pt x="0" y="0"/>
                </a:moveTo>
                <a:lnTo>
                  <a:pt x="1082364" y="0"/>
                </a:lnTo>
                <a:lnTo>
                  <a:pt x="1082364" y="464432"/>
                </a:lnTo>
                <a:lnTo>
                  <a:pt x="0" y="46443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22" id="22"/>
          <p:cNvGrpSpPr/>
          <p:nvPr/>
        </p:nvGrpSpPr>
        <p:grpSpPr>
          <a:xfrm rot="0">
            <a:off x="2251760" y="572874"/>
            <a:ext cx="1211480" cy="624416"/>
            <a:chOff x="0" y="0"/>
            <a:chExt cx="1615307" cy="832555"/>
          </a:xfrm>
        </p:grpSpPr>
        <p:sp>
          <p:nvSpPr>
            <p:cNvPr name="TextBox 23" id="23"/>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24" id="24"/>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grpSp>
        <p:nvGrpSpPr>
          <p:cNvPr name="Group 25" id="25"/>
          <p:cNvGrpSpPr/>
          <p:nvPr/>
        </p:nvGrpSpPr>
        <p:grpSpPr>
          <a:xfrm rot="0">
            <a:off x="5209095" y="713838"/>
            <a:ext cx="862336" cy="327152"/>
            <a:chOff x="0" y="0"/>
            <a:chExt cx="1149782" cy="436203"/>
          </a:xfrm>
        </p:grpSpPr>
        <p:sp>
          <p:nvSpPr>
            <p:cNvPr name="TextBox 26" id="26"/>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27" id="27"/>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grpSp>
        <p:nvGrpSpPr>
          <p:cNvPr name="Group 28" id="28"/>
          <p:cNvGrpSpPr/>
          <p:nvPr/>
        </p:nvGrpSpPr>
        <p:grpSpPr>
          <a:xfrm rot="0">
            <a:off x="3881134" y="688074"/>
            <a:ext cx="908861" cy="327152"/>
            <a:chOff x="0" y="0"/>
            <a:chExt cx="1211815" cy="436203"/>
          </a:xfrm>
        </p:grpSpPr>
        <p:sp>
          <p:nvSpPr>
            <p:cNvPr name="TextBox 29" id="29"/>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30" id="30"/>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sp>
        <p:nvSpPr>
          <p:cNvPr name="TextBox 31" id="31"/>
          <p:cNvSpPr txBox="true"/>
          <p:nvPr/>
        </p:nvSpPr>
        <p:spPr>
          <a:xfrm rot="0">
            <a:off x="9963442" y="2896651"/>
            <a:ext cx="6563991"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TOPICS COVERED</a:t>
            </a:r>
          </a:p>
        </p:txBody>
      </p:sp>
      <p:sp>
        <p:nvSpPr>
          <p:cNvPr name="TextBox 32" id="32"/>
          <p:cNvSpPr txBox="true"/>
          <p:nvPr/>
        </p:nvSpPr>
        <p:spPr>
          <a:xfrm rot="0">
            <a:off x="1028700" y="7670336"/>
            <a:ext cx="3657600" cy="4152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hlinkClick r:id="rId25" action="ppaction://hlinksldjump"/>
              </a:rPr>
              <a:t>H</a:t>
            </a:r>
            <a:r>
              <a:rPr lang="en-US" sz="2400">
                <a:solidFill>
                  <a:srgbClr val="FFFFFF"/>
                </a:solidFill>
                <a:latin typeface="Disket Mono"/>
                <a:ea typeface="Disket Mono"/>
                <a:cs typeface="Disket Mono"/>
                <a:sym typeface="Disket Mono"/>
              </a:rPr>
              <a:t>OME ARC</a:t>
            </a:r>
          </a:p>
        </p:txBody>
      </p:sp>
      <p:sp>
        <p:nvSpPr>
          <p:cNvPr name="TextBox 33" id="33"/>
          <p:cNvSpPr txBox="true"/>
          <p:nvPr/>
        </p:nvSpPr>
        <p:spPr>
          <a:xfrm rot="0">
            <a:off x="5219700" y="7670336"/>
            <a:ext cx="3657600" cy="415290"/>
          </a:xfrm>
          <a:prstGeom prst="rect">
            <a:avLst/>
          </a:prstGeom>
        </p:spPr>
        <p:txBody>
          <a:bodyPr anchor="t" rtlCol="false" tIns="0" lIns="0" bIns="0" rIns="0">
            <a:spAutoFit/>
          </a:bodyPr>
          <a:lstStyle/>
          <a:p>
            <a:pPr algn="ctr">
              <a:lnSpc>
                <a:spcPts val="3360"/>
              </a:lnSpc>
            </a:pPr>
            <a:r>
              <a:rPr lang="en-US" sz="2400" u="none">
                <a:solidFill>
                  <a:srgbClr val="FFFFFF"/>
                </a:solidFill>
                <a:latin typeface="Disket Mono"/>
                <a:ea typeface="Disket Mono"/>
                <a:cs typeface="Disket Mono"/>
                <a:sym typeface="Disket Mono"/>
              </a:rPr>
              <a:t>CLASSROOM </a:t>
            </a:r>
            <a:r>
              <a:rPr lang="en-US" sz="2400">
                <a:solidFill>
                  <a:srgbClr val="FFFFFF"/>
                </a:solidFill>
                <a:latin typeface="Disket Mono"/>
                <a:ea typeface="Disket Mono"/>
                <a:cs typeface="Disket Mono"/>
                <a:sym typeface="Disket Mono"/>
              </a:rPr>
              <a:t>ARC</a:t>
            </a:r>
          </a:p>
        </p:txBody>
      </p:sp>
      <p:sp>
        <p:nvSpPr>
          <p:cNvPr name="TextBox 34" id="34"/>
          <p:cNvSpPr txBox="true"/>
          <p:nvPr/>
        </p:nvSpPr>
        <p:spPr>
          <a:xfrm rot="0">
            <a:off x="9410700" y="7670336"/>
            <a:ext cx="3657600" cy="415290"/>
          </a:xfrm>
          <a:prstGeom prst="rect">
            <a:avLst/>
          </a:prstGeom>
        </p:spPr>
        <p:txBody>
          <a:bodyPr anchor="t" rtlCol="false" tIns="0" lIns="0" bIns="0" rIns="0">
            <a:spAutoFit/>
          </a:bodyPr>
          <a:lstStyle/>
          <a:p>
            <a:pPr algn="ctr">
              <a:lnSpc>
                <a:spcPts val="3360"/>
              </a:lnSpc>
            </a:pPr>
            <a:r>
              <a:rPr lang="en-US" sz="2400" u="none">
                <a:solidFill>
                  <a:srgbClr val="FFFFFF"/>
                </a:solidFill>
                <a:latin typeface="Disket Mono"/>
                <a:ea typeface="Disket Mono"/>
                <a:cs typeface="Disket Mono"/>
                <a:sym typeface="Disket Mono"/>
              </a:rPr>
              <a:t>SOCIETY </a:t>
            </a:r>
            <a:r>
              <a:rPr lang="en-US" sz="2400">
                <a:solidFill>
                  <a:srgbClr val="FFFFFF"/>
                </a:solidFill>
                <a:latin typeface="Disket Mono"/>
                <a:ea typeface="Disket Mono"/>
                <a:cs typeface="Disket Mono"/>
                <a:sym typeface="Disket Mono"/>
              </a:rPr>
              <a:t>ARC</a:t>
            </a:r>
          </a:p>
        </p:txBody>
      </p:sp>
      <p:sp>
        <p:nvSpPr>
          <p:cNvPr name="TextBox 35" id="35"/>
          <p:cNvSpPr txBox="true"/>
          <p:nvPr/>
        </p:nvSpPr>
        <p:spPr>
          <a:xfrm rot="0">
            <a:off x="13601700" y="7670336"/>
            <a:ext cx="3657600" cy="4152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rPr>
              <a:t>Hall arc</a:t>
            </a:r>
          </a:p>
        </p:txBody>
      </p:sp>
      <p:sp>
        <p:nvSpPr>
          <p:cNvPr name="TextBox 36" id="36"/>
          <p:cNvSpPr txBox="true"/>
          <p:nvPr/>
        </p:nvSpPr>
        <p:spPr>
          <a:xfrm rot="0">
            <a:off x="1659634" y="2510570"/>
            <a:ext cx="7217666" cy="1296036"/>
          </a:xfrm>
          <a:prstGeom prst="rect">
            <a:avLst/>
          </a:prstGeom>
        </p:spPr>
        <p:txBody>
          <a:bodyPr anchor="t" rtlCol="false" tIns="0" lIns="0" bIns="0" rIns="0">
            <a:spAutoFit/>
          </a:bodyPr>
          <a:lstStyle/>
          <a:p>
            <a:pPr algn="l">
              <a:lnSpc>
                <a:spcPts val="9520"/>
              </a:lnSpc>
            </a:pPr>
            <a:r>
              <a:rPr lang="en-US" sz="8500">
                <a:solidFill>
                  <a:srgbClr val="FF63D8"/>
                </a:solidFill>
                <a:latin typeface="Arcade Gamer"/>
                <a:ea typeface="Arcade Gamer"/>
                <a:cs typeface="Arcade Gamer"/>
                <a:sym typeface="Arcade Gamer"/>
              </a:rPr>
              <a:t>LEVELS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28471"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grpSp>
        <p:nvGrpSpPr>
          <p:cNvPr name="Group 7" id="7"/>
          <p:cNvGrpSpPr/>
          <p:nvPr/>
        </p:nvGrpSpPr>
        <p:grpSpPr>
          <a:xfrm rot="0">
            <a:off x="1219734" y="7631654"/>
            <a:ext cx="14719964" cy="889022"/>
            <a:chOff x="0" y="0"/>
            <a:chExt cx="19626618" cy="1185363"/>
          </a:xfrm>
        </p:grpSpPr>
        <p:sp>
          <p:nvSpPr>
            <p:cNvPr name="TextBox 8" id="8"/>
            <p:cNvSpPr txBox="true"/>
            <p:nvPr/>
          </p:nvSpPr>
          <p:spPr>
            <a:xfrm rot="0">
              <a:off x="0" y="-57150"/>
              <a:ext cx="19626618"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Powa:</a:t>
              </a:r>
            </a:p>
          </p:txBody>
        </p:sp>
        <p:sp>
          <p:nvSpPr>
            <p:cNvPr name="TextBox 9" id="9"/>
            <p:cNvSpPr txBox="true"/>
            <p:nvPr/>
          </p:nvSpPr>
          <p:spPr>
            <a:xfrm rot="0">
              <a:off x="0" y="720458"/>
              <a:ext cx="19626618"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Because you can improve an F in the supplementary, but not a P.</a:t>
              </a:r>
            </a:p>
          </p:txBody>
        </p:sp>
      </p:grpSp>
      <p:sp>
        <p:nvSpPr>
          <p:cNvPr name="Freeform 10" id="10"/>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26179" y="2830270"/>
            <a:ext cx="14163679" cy="2224650"/>
            <a:chOff x="0" y="0"/>
            <a:chExt cx="18884905" cy="2966200"/>
          </a:xfrm>
        </p:grpSpPr>
        <p:sp>
          <p:nvSpPr>
            <p:cNvPr name="TextBox 7" id="7"/>
            <p:cNvSpPr txBox="true"/>
            <p:nvPr/>
          </p:nvSpPr>
          <p:spPr>
            <a:xfrm rot="0">
              <a:off x="0" y="-66675"/>
              <a:ext cx="18884905" cy="1551949"/>
            </a:xfrm>
            <a:prstGeom prst="rect">
              <a:avLst/>
            </a:prstGeom>
          </p:spPr>
          <p:txBody>
            <a:bodyPr anchor="t" rtlCol="false" tIns="0" lIns="0" bIns="0" rIns="0">
              <a:spAutoFit/>
            </a:bodyPr>
            <a:lstStyle/>
            <a:p>
              <a:pPr algn="l">
                <a:lnSpc>
                  <a:spcPts val="4750"/>
                </a:lnSpc>
              </a:pPr>
              <a:r>
                <a:rPr lang="en-US" b="true" sz="3393">
                  <a:solidFill>
                    <a:srgbClr val="FFFFFF"/>
                  </a:solidFill>
                  <a:latin typeface="Disket Mono Bold"/>
                  <a:ea typeface="Disket Mono Bold"/>
                  <a:cs typeface="Disket Mono Bold"/>
                  <a:sym typeface="Disket Mono Bold"/>
                </a:rPr>
                <a:t>You go to read a book, But You forgOt!! you have no book!! What do you do?</a:t>
              </a:r>
            </a:p>
          </p:txBody>
        </p:sp>
        <p:sp>
          <p:nvSpPr>
            <p:cNvPr name="TextBox 8" id="8"/>
            <p:cNvSpPr txBox="true"/>
            <p:nvPr/>
          </p:nvSpPr>
          <p:spPr>
            <a:xfrm rot="0">
              <a:off x="0" y="1659477"/>
              <a:ext cx="18884905" cy="1306723"/>
            </a:xfrm>
            <a:prstGeom prst="rect">
              <a:avLst/>
            </a:prstGeom>
          </p:spPr>
          <p:txBody>
            <a:bodyPr anchor="t" rtlCol="false" tIns="0" lIns="0" bIns="0" rIns="0">
              <a:spAutoFit/>
            </a:bodyPr>
            <a:lstStyle/>
            <a:p>
              <a:pPr algn="l">
                <a:lnSpc>
                  <a:spcPts val="3994"/>
                </a:lnSpc>
              </a:pPr>
              <a:r>
                <a:rPr lang="en-US" sz="2853">
                  <a:solidFill>
                    <a:srgbClr val="FFFFFF"/>
                  </a:solidFill>
                  <a:latin typeface="Garet"/>
                  <a:ea typeface="Garet"/>
                  <a:cs typeface="Garet"/>
                  <a:sym typeface="Garet"/>
                </a:rPr>
                <a:t>Simple, if you forgot the book, just make one!! Using OpenGL</a:t>
              </a:r>
            </a:p>
            <a:p>
              <a:pPr algn="l">
                <a:lnSpc>
                  <a:spcPts val="3994"/>
                </a:lnSpc>
              </a:pPr>
              <a:r>
                <a:rPr lang="en-US" sz="2853">
                  <a:solidFill>
                    <a:srgbClr val="FFFFFF"/>
                  </a:solidFill>
                  <a:latin typeface="Garet"/>
                  <a:ea typeface="Garet"/>
                  <a:cs typeface="Garet"/>
                  <a:sym typeface="Garet"/>
                </a:rPr>
                <a:t>Any render in OpenGL follows the same basic steps, known as:</a:t>
              </a:r>
            </a:p>
          </p:txBody>
        </p:sp>
      </p:grpSp>
      <p:sp>
        <p:nvSpPr>
          <p:cNvPr name="TextBox 9" id="9"/>
          <p:cNvSpPr txBox="true"/>
          <p:nvPr/>
        </p:nvSpPr>
        <p:spPr>
          <a:xfrm rot="0">
            <a:off x="2226179" y="6170287"/>
            <a:ext cx="14163679" cy="1236333"/>
          </a:xfrm>
          <a:prstGeom prst="rect">
            <a:avLst/>
          </a:prstGeom>
        </p:spPr>
        <p:txBody>
          <a:bodyPr anchor="t" rtlCol="false" tIns="0" lIns="0" bIns="0" rIns="0">
            <a:spAutoFit/>
          </a:bodyPr>
          <a:lstStyle/>
          <a:p>
            <a:pPr algn="ctr">
              <a:lnSpc>
                <a:spcPts val="10080"/>
              </a:lnSpc>
            </a:pPr>
            <a:r>
              <a:rPr lang="en-US" sz="7200" b="true">
                <a:solidFill>
                  <a:srgbClr val="FFFFFF"/>
                </a:solidFill>
                <a:latin typeface="Disket Mono Bold"/>
                <a:ea typeface="Disket Mono Bold"/>
                <a:cs typeface="Disket Mono Bold"/>
                <a:sym typeface="Disket Mono Bold"/>
              </a:rPr>
              <a:t>OpenGL Render Pipeline</a:t>
            </a:r>
          </a:p>
        </p:txBody>
      </p:sp>
      <p:pic>
        <p:nvPicPr>
          <p:cNvPr name="Picture 10" id="10"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17014" y="3355588"/>
            <a:ext cx="9453972" cy="5404420"/>
          </a:xfrm>
          <a:custGeom>
            <a:avLst/>
            <a:gdLst/>
            <a:ahLst/>
            <a:cxnLst/>
            <a:rect r="r" b="b" t="t" l="l"/>
            <a:pathLst>
              <a:path h="5404420" w="9453972">
                <a:moveTo>
                  <a:pt x="0" y="0"/>
                </a:moveTo>
                <a:lnTo>
                  <a:pt x="9453972" y="0"/>
                </a:lnTo>
                <a:lnTo>
                  <a:pt x="9453972" y="5404420"/>
                </a:lnTo>
                <a:lnTo>
                  <a:pt x="0" y="5404420"/>
                </a:lnTo>
                <a:lnTo>
                  <a:pt x="0" y="0"/>
                </a:lnTo>
                <a:close/>
              </a:path>
            </a:pathLst>
          </a:custGeom>
          <a:blipFill>
            <a:blip r:embed="rId2"/>
            <a:stretch>
              <a:fillRect l="0" t="0" r="0" b="0"/>
            </a:stretch>
          </a:blipFill>
        </p:spPr>
      </p:sp>
      <p:sp>
        <p:nvSpPr>
          <p:cNvPr name="TextBox 3" id="3"/>
          <p:cNvSpPr txBox="true"/>
          <p:nvPr/>
        </p:nvSpPr>
        <p:spPr>
          <a:xfrm rot="0">
            <a:off x="3272892" y="1593667"/>
            <a:ext cx="11742215"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Render Pipeline</a:t>
            </a:r>
          </a:p>
        </p:txBody>
      </p:sp>
      <p:sp>
        <p:nvSpPr>
          <p:cNvPr name="TextBox 4" id="4"/>
          <p:cNvSpPr txBox="true"/>
          <p:nvPr/>
        </p:nvSpPr>
        <p:spPr>
          <a:xfrm rot="0">
            <a:off x="3272892" y="2797440"/>
            <a:ext cx="11742215" cy="396223"/>
          </a:xfrm>
          <a:prstGeom prst="rect">
            <a:avLst/>
          </a:prstGeom>
        </p:spPr>
        <p:txBody>
          <a:bodyPr anchor="t" rtlCol="false" tIns="0" lIns="0" bIns="0" rIns="0">
            <a:spAutoFit/>
          </a:bodyPr>
          <a:lstStyle/>
          <a:p>
            <a:pPr algn="ctr">
              <a:lnSpc>
                <a:spcPts val="3360"/>
              </a:lnSpc>
            </a:pPr>
            <a:r>
              <a:rPr lang="en-US" sz="2400">
                <a:solidFill>
                  <a:srgbClr val="FFFFFF"/>
                </a:solidFill>
                <a:latin typeface="Garet"/>
                <a:ea typeface="Garet"/>
                <a:cs typeface="Garet"/>
                <a:sym typeface="Garet"/>
              </a:rPr>
              <a:t>“I couldn’t think of a punchline here, so I punched a pipe”</a:t>
            </a:r>
          </a:p>
        </p:txBody>
      </p:sp>
      <p:pic>
        <p:nvPicPr>
          <p:cNvPr name="Picture 5" id="5" descr="pixelated key slightly bouncing"/>
          <p:cNvPicPr>
            <a:picLocks noChangeAspect="true"/>
          </p:cNvPicPr>
          <p:nvPr/>
        </p:nvPicPr>
        <p:blipFill>
          <a:blip r:embed="rId3"/>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8481654" y="7794501"/>
            <a:ext cx="2424511" cy="0"/>
          </a:xfrm>
          <a:prstGeom prst="line">
            <a:avLst/>
          </a:prstGeom>
          <a:ln cap="flat" w="38100">
            <a:solidFill>
              <a:srgbClr val="E0EAFF"/>
            </a:solidFill>
            <a:prstDash val="solid"/>
            <a:headEnd type="none" len="sm" w="sm"/>
            <a:tailEnd type="none" len="sm" w="sm"/>
          </a:ln>
        </p:spPr>
      </p:sp>
      <p:sp>
        <p:nvSpPr>
          <p:cNvPr name="AutoShape 3" id="3"/>
          <p:cNvSpPr/>
          <p:nvPr/>
        </p:nvSpPr>
        <p:spPr>
          <a:xfrm>
            <a:off x="5416475" y="7794501"/>
            <a:ext cx="1674840" cy="0"/>
          </a:xfrm>
          <a:prstGeom prst="line">
            <a:avLst/>
          </a:prstGeom>
          <a:ln cap="flat" w="38100">
            <a:solidFill>
              <a:srgbClr val="E0EAFF"/>
            </a:solidFill>
            <a:prstDash val="solid"/>
            <a:headEnd type="none" len="sm" w="sm"/>
            <a:tailEnd type="none" len="sm" w="sm"/>
          </a:ln>
        </p:spPr>
      </p:sp>
      <p:sp>
        <p:nvSpPr>
          <p:cNvPr name="TextBox 4" id="4"/>
          <p:cNvSpPr txBox="true"/>
          <p:nvPr/>
        </p:nvSpPr>
        <p:spPr>
          <a:xfrm rot="0">
            <a:off x="2882852" y="2188588"/>
            <a:ext cx="11742215"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Render Pipeline</a:t>
            </a:r>
          </a:p>
        </p:txBody>
      </p:sp>
      <p:sp>
        <p:nvSpPr>
          <p:cNvPr name="AutoShape 5" id="5"/>
          <p:cNvSpPr/>
          <p:nvPr/>
        </p:nvSpPr>
        <p:spPr>
          <a:xfrm>
            <a:off x="10906165" y="4287132"/>
            <a:ext cx="1488609" cy="0"/>
          </a:xfrm>
          <a:prstGeom prst="line">
            <a:avLst/>
          </a:prstGeom>
          <a:ln cap="flat" w="38100">
            <a:solidFill>
              <a:srgbClr val="E0EAFF"/>
            </a:solidFill>
            <a:prstDash val="solid"/>
            <a:headEnd type="none" len="sm" w="sm"/>
            <a:tailEnd type="oval" len="lg" w="lg"/>
          </a:ln>
        </p:spPr>
      </p:sp>
      <p:sp>
        <p:nvSpPr>
          <p:cNvPr name="AutoShape 6" id="6"/>
          <p:cNvSpPr/>
          <p:nvPr/>
        </p:nvSpPr>
        <p:spPr>
          <a:xfrm flipV="true">
            <a:off x="14339927" y="4287132"/>
            <a:ext cx="4960338" cy="38096"/>
          </a:xfrm>
          <a:prstGeom prst="line">
            <a:avLst/>
          </a:prstGeom>
          <a:ln cap="flat" w="38100">
            <a:solidFill>
              <a:srgbClr val="E0EAFF"/>
            </a:solidFill>
            <a:prstDash val="solid"/>
            <a:headEnd type="oval" len="lg" w="lg"/>
            <a:tailEnd type="none" len="sm" w="sm"/>
          </a:ln>
        </p:spPr>
      </p:sp>
      <p:sp>
        <p:nvSpPr>
          <p:cNvPr name="TextBox 7" id="7"/>
          <p:cNvSpPr txBox="true"/>
          <p:nvPr/>
        </p:nvSpPr>
        <p:spPr>
          <a:xfrm rot="0">
            <a:off x="11863635" y="3902764"/>
            <a:ext cx="2977865" cy="722122"/>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Shape Assembly</a:t>
            </a:r>
          </a:p>
        </p:txBody>
      </p:sp>
      <p:sp>
        <p:nvSpPr>
          <p:cNvPr name="TextBox 8" id="8"/>
          <p:cNvSpPr txBox="true"/>
          <p:nvPr/>
        </p:nvSpPr>
        <p:spPr>
          <a:xfrm rot="0">
            <a:off x="5966912" y="5825176"/>
            <a:ext cx="4227420" cy="1249140"/>
          </a:xfrm>
          <a:prstGeom prst="rect">
            <a:avLst/>
          </a:prstGeom>
        </p:spPr>
        <p:txBody>
          <a:bodyPr anchor="t" rtlCol="false" tIns="0" lIns="0" bIns="0" rIns="0">
            <a:spAutoFit/>
          </a:bodyPr>
          <a:lstStyle/>
          <a:p>
            <a:pPr algn="ctr">
              <a:lnSpc>
                <a:spcPts val="2549"/>
              </a:lnSpc>
            </a:pPr>
            <a:r>
              <a:rPr lang="en-US" sz="1821" spc="158">
                <a:solidFill>
                  <a:srgbClr val="FFFFFF"/>
                </a:solidFill>
                <a:latin typeface="Garet"/>
                <a:ea typeface="Garet"/>
                <a:cs typeface="Garet"/>
                <a:sym typeface="Garet"/>
              </a:rPr>
              <a:t>This is an optional step that is used to apply some geometric transforms to the output of the vertex shaders   </a:t>
            </a:r>
          </a:p>
        </p:txBody>
      </p:sp>
      <p:sp>
        <p:nvSpPr>
          <p:cNvPr name="TextBox 9" id="9"/>
          <p:cNvSpPr txBox="true"/>
          <p:nvPr/>
        </p:nvSpPr>
        <p:spPr>
          <a:xfrm rot="0">
            <a:off x="11370501" y="4784210"/>
            <a:ext cx="4291839" cy="3167783"/>
          </a:xfrm>
          <a:prstGeom prst="rect">
            <a:avLst/>
          </a:prstGeom>
        </p:spPr>
        <p:txBody>
          <a:bodyPr anchor="t" rtlCol="false" tIns="0" lIns="0" bIns="0" rIns="0">
            <a:spAutoFit/>
          </a:bodyPr>
          <a:lstStyle/>
          <a:p>
            <a:pPr algn="ctr">
              <a:lnSpc>
                <a:spcPts val="2847"/>
              </a:lnSpc>
            </a:pPr>
            <a:r>
              <a:rPr lang="en-US" sz="2034" spc="176">
                <a:solidFill>
                  <a:srgbClr val="FFFFFF"/>
                </a:solidFill>
                <a:latin typeface="Garet"/>
                <a:ea typeface="Garet"/>
                <a:cs typeface="Garet"/>
                <a:sym typeface="Garet"/>
              </a:rPr>
              <a:t>In this step, the program takes as input all the vertices (or vertex if GL_POINTS is chosen) from the vertex (or geometry) shader that form one or more primitives and assembles all the point(s) in the primitive shape</a:t>
            </a:r>
          </a:p>
        </p:txBody>
      </p:sp>
      <p:sp>
        <p:nvSpPr>
          <p:cNvPr name="TextBox 10" id="10"/>
          <p:cNvSpPr txBox="true"/>
          <p:nvPr/>
        </p:nvSpPr>
        <p:spPr>
          <a:xfrm rot="0">
            <a:off x="6730202" y="7442965"/>
            <a:ext cx="2900510" cy="722122"/>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Geometry Shader</a:t>
            </a:r>
          </a:p>
        </p:txBody>
      </p:sp>
      <p:sp>
        <p:nvSpPr>
          <p:cNvPr name="TextBox 11" id="11"/>
          <p:cNvSpPr txBox="true"/>
          <p:nvPr/>
        </p:nvSpPr>
        <p:spPr>
          <a:xfrm rot="0">
            <a:off x="1028700" y="4271259"/>
            <a:ext cx="3737504" cy="369697"/>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Vertex Shader</a:t>
            </a:r>
          </a:p>
        </p:txBody>
      </p:sp>
      <p:sp>
        <p:nvSpPr>
          <p:cNvPr name="AutoShape 12" id="12"/>
          <p:cNvSpPr/>
          <p:nvPr/>
        </p:nvSpPr>
        <p:spPr>
          <a:xfrm>
            <a:off x="4766204" y="4446583"/>
            <a:ext cx="650271" cy="0"/>
          </a:xfrm>
          <a:prstGeom prst="line">
            <a:avLst/>
          </a:prstGeom>
          <a:ln cap="flat" w="38100">
            <a:solidFill>
              <a:srgbClr val="E0EAFF"/>
            </a:solidFill>
            <a:prstDash val="solid"/>
            <a:headEnd type="oval" len="lg" w="lg"/>
            <a:tailEnd type="none" len="sm" w="sm"/>
          </a:ln>
        </p:spPr>
      </p:sp>
      <p:sp>
        <p:nvSpPr>
          <p:cNvPr name="AutoShape 13" id="13"/>
          <p:cNvSpPr/>
          <p:nvPr/>
        </p:nvSpPr>
        <p:spPr>
          <a:xfrm flipV="true">
            <a:off x="5416475" y="4374960"/>
            <a:ext cx="0" cy="3494975"/>
          </a:xfrm>
          <a:prstGeom prst="line">
            <a:avLst/>
          </a:prstGeom>
          <a:ln cap="flat" w="38100">
            <a:solidFill>
              <a:srgbClr val="E0EAFF"/>
            </a:solidFill>
            <a:prstDash val="solid"/>
            <a:headEnd type="oval" len="lg" w="lg"/>
            <a:tailEnd type="oval" len="lg" w="lg"/>
          </a:ln>
        </p:spPr>
      </p:sp>
      <p:sp>
        <p:nvSpPr>
          <p:cNvPr name="AutoShape 14" id="14"/>
          <p:cNvSpPr/>
          <p:nvPr/>
        </p:nvSpPr>
        <p:spPr>
          <a:xfrm flipV="true">
            <a:off x="10906165" y="4214105"/>
            <a:ext cx="0" cy="3655830"/>
          </a:xfrm>
          <a:prstGeom prst="line">
            <a:avLst/>
          </a:prstGeom>
          <a:ln cap="flat" w="38100">
            <a:solidFill>
              <a:srgbClr val="E0EAFF"/>
            </a:solidFill>
            <a:prstDash val="solid"/>
            <a:headEnd type="oval" len="lg" w="lg"/>
            <a:tailEnd type="oval" len="lg" w="lg"/>
          </a:ln>
        </p:spPr>
      </p:sp>
      <p:sp>
        <p:nvSpPr>
          <p:cNvPr name="TextBox 15" id="15"/>
          <p:cNvSpPr txBox="true"/>
          <p:nvPr/>
        </p:nvSpPr>
        <p:spPr>
          <a:xfrm rot="0">
            <a:off x="1043247" y="5323981"/>
            <a:ext cx="3747495" cy="926348"/>
          </a:xfrm>
          <a:prstGeom prst="rect">
            <a:avLst/>
          </a:prstGeom>
        </p:spPr>
        <p:txBody>
          <a:bodyPr anchor="t" rtlCol="false" tIns="0" lIns="0" bIns="0" rIns="0">
            <a:spAutoFit/>
          </a:bodyPr>
          <a:lstStyle/>
          <a:p>
            <a:pPr algn="ctr">
              <a:lnSpc>
                <a:spcPts val="2491"/>
              </a:lnSpc>
            </a:pPr>
            <a:r>
              <a:rPr lang="en-US" sz="1779" spc="154">
                <a:solidFill>
                  <a:srgbClr val="FFFFFF"/>
                </a:solidFill>
                <a:latin typeface="Garet"/>
                <a:ea typeface="Garet"/>
                <a:cs typeface="Garet"/>
                <a:sym typeface="Garet"/>
              </a:rPr>
              <a:t>The vertex shader is defined, written and linked to the program</a:t>
            </a:r>
          </a:p>
        </p:txBody>
      </p:sp>
      <p:pic>
        <p:nvPicPr>
          <p:cNvPr name="Picture 16" id="16"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82852" y="2188588"/>
            <a:ext cx="11742215"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Render Pipeline</a:t>
            </a:r>
          </a:p>
        </p:txBody>
      </p:sp>
      <p:sp>
        <p:nvSpPr>
          <p:cNvPr name="AutoShape 3" id="3"/>
          <p:cNvSpPr/>
          <p:nvPr/>
        </p:nvSpPr>
        <p:spPr>
          <a:xfrm>
            <a:off x="9745964" y="7699771"/>
            <a:ext cx="2424511" cy="0"/>
          </a:xfrm>
          <a:prstGeom prst="line">
            <a:avLst/>
          </a:prstGeom>
          <a:ln cap="flat" w="38100">
            <a:solidFill>
              <a:srgbClr val="E0EAFF"/>
            </a:solidFill>
            <a:prstDash val="solid"/>
            <a:headEnd type="none" len="sm" w="sm"/>
            <a:tailEnd type="none" len="sm" w="sm"/>
          </a:ln>
        </p:spPr>
      </p:sp>
      <p:sp>
        <p:nvSpPr>
          <p:cNvPr name="AutoShape 4" id="4"/>
          <p:cNvSpPr/>
          <p:nvPr/>
        </p:nvSpPr>
        <p:spPr>
          <a:xfrm>
            <a:off x="6680785" y="7699771"/>
            <a:ext cx="1909080" cy="0"/>
          </a:xfrm>
          <a:prstGeom prst="line">
            <a:avLst/>
          </a:prstGeom>
          <a:ln cap="flat" w="38100">
            <a:solidFill>
              <a:srgbClr val="E0EAFF"/>
            </a:solidFill>
            <a:prstDash val="solid"/>
            <a:headEnd type="none" len="sm" w="sm"/>
            <a:tailEnd type="none" len="sm" w="sm"/>
          </a:ln>
        </p:spPr>
      </p:sp>
      <p:sp>
        <p:nvSpPr>
          <p:cNvPr name="AutoShape 5" id="5"/>
          <p:cNvSpPr/>
          <p:nvPr/>
        </p:nvSpPr>
        <p:spPr>
          <a:xfrm>
            <a:off x="12170475" y="4192402"/>
            <a:ext cx="1488609" cy="0"/>
          </a:xfrm>
          <a:prstGeom prst="line">
            <a:avLst/>
          </a:prstGeom>
          <a:ln cap="flat" w="38100">
            <a:solidFill>
              <a:srgbClr val="E0EAFF"/>
            </a:solidFill>
            <a:prstDash val="solid"/>
            <a:headEnd type="none" len="sm" w="sm"/>
            <a:tailEnd type="oval" len="lg" w="lg"/>
          </a:ln>
        </p:spPr>
      </p:sp>
      <p:sp>
        <p:nvSpPr>
          <p:cNvPr name="AutoShape 6" id="6"/>
          <p:cNvSpPr/>
          <p:nvPr/>
        </p:nvSpPr>
        <p:spPr>
          <a:xfrm>
            <a:off x="-1429447" y="4214004"/>
            <a:ext cx="4999377" cy="16494"/>
          </a:xfrm>
          <a:prstGeom prst="line">
            <a:avLst/>
          </a:prstGeom>
          <a:ln cap="flat" w="38100">
            <a:solidFill>
              <a:srgbClr val="E0EAFF"/>
            </a:solidFill>
            <a:prstDash val="solid"/>
            <a:headEnd type="oval" len="lg" w="lg"/>
            <a:tailEnd type="none" len="sm" w="sm"/>
          </a:ln>
        </p:spPr>
      </p:sp>
      <p:sp>
        <p:nvSpPr>
          <p:cNvPr name="TextBox 7" id="7"/>
          <p:cNvSpPr txBox="true"/>
          <p:nvPr/>
        </p:nvSpPr>
        <p:spPr>
          <a:xfrm rot="0">
            <a:off x="13367565" y="4028698"/>
            <a:ext cx="3270666" cy="651256"/>
          </a:xfrm>
          <a:prstGeom prst="rect">
            <a:avLst/>
          </a:prstGeom>
        </p:spPr>
        <p:txBody>
          <a:bodyPr anchor="t" rtlCol="false" tIns="0" lIns="0" bIns="0" rIns="0">
            <a:spAutoFit/>
          </a:bodyPr>
          <a:lstStyle/>
          <a:p>
            <a:pPr algn="ctr">
              <a:lnSpc>
                <a:spcPts val="2507"/>
              </a:lnSpc>
            </a:pPr>
            <a:r>
              <a:rPr lang="en-US" b="true" sz="2300" spc="200">
                <a:solidFill>
                  <a:srgbClr val="21EF80"/>
                </a:solidFill>
                <a:latin typeface="Disket Mono Bold"/>
                <a:ea typeface="Disket Mono Bold"/>
                <a:cs typeface="Disket Mono Bold"/>
                <a:sym typeface="Disket Mono Bold"/>
              </a:rPr>
              <a:t>Tests and Blending</a:t>
            </a:r>
          </a:p>
        </p:txBody>
      </p:sp>
      <p:sp>
        <p:nvSpPr>
          <p:cNvPr name="TextBox 8" id="8"/>
          <p:cNvSpPr txBox="true"/>
          <p:nvPr/>
        </p:nvSpPr>
        <p:spPr>
          <a:xfrm rot="0">
            <a:off x="7336204" y="5515726"/>
            <a:ext cx="4227420" cy="1563465"/>
          </a:xfrm>
          <a:prstGeom prst="rect">
            <a:avLst/>
          </a:prstGeom>
        </p:spPr>
        <p:txBody>
          <a:bodyPr anchor="t" rtlCol="false" tIns="0" lIns="0" bIns="0" rIns="0">
            <a:spAutoFit/>
          </a:bodyPr>
          <a:lstStyle/>
          <a:p>
            <a:pPr algn="ctr">
              <a:lnSpc>
                <a:spcPts val="2549"/>
              </a:lnSpc>
            </a:pPr>
            <a:r>
              <a:rPr lang="en-US" sz="1821" spc="158">
                <a:solidFill>
                  <a:srgbClr val="FFFFFF"/>
                </a:solidFill>
                <a:latin typeface="Aileron"/>
                <a:ea typeface="Aileron"/>
                <a:cs typeface="Aileron"/>
                <a:sym typeface="Aileron"/>
              </a:rPr>
              <a:t>This step calculates the color values of each pixel and maps the, to the associated pixel. Most OpenGL effects are applied in this step   </a:t>
            </a:r>
          </a:p>
        </p:txBody>
      </p:sp>
      <p:sp>
        <p:nvSpPr>
          <p:cNvPr name="TextBox 9" id="9"/>
          <p:cNvSpPr txBox="true"/>
          <p:nvPr/>
        </p:nvSpPr>
        <p:spPr>
          <a:xfrm rot="0">
            <a:off x="12634811" y="4689480"/>
            <a:ext cx="4291839" cy="2815358"/>
          </a:xfrm>
          <a:prstGeom prst="rect">
            <a:avLst/>
          </a:prstGeom>
        </p:spPr>
        <p:txBody>
          <a:bodyPr anchor="t" rtlCol="false" tIns="0" lIns="0" bIns="0" rIns="0">
            <a:spAutoFit/>
          </a:bodyPr>
          <a:lstStyle/>
          <a:p>
            <a:pPr algn="ctr">
              <a:lnSpc>
                <a:spcPts val="2847"/>
              </a:lnSpc>
            </a:pPr>
            <a:r>
              <a:rPr lang="en-US" sz="2034" spc="176">
                <a:solidFill>
                  <a:srgbClr val="FFFFFF"/>
                </a:solidFill>
                <a:latin typeface="Aileron"/>
                <a:ea typeface="Aileron"/>
                <a:cs typeface="Aileron"/>
                <a:sym typeface="Aileron"/>
              </a:rPr>
              <a:t>This stage checks the fragment's corresponding depth (and alpha) value and uses those to check if the resulting fragment is in front or behind other objects and should be discarded(or blended) accordingly.</a:t>
            </a:r>
          </a:p>
        </p:txBody>
      </p:sp>
      <p:sp>
        <p:nvSpPr>
          <p:cNvPr name="TextBox 10" id="10"/>
          <p:cNvSpPr txBox="true"/>
          <p:nvPr/>
        </p:nvSpPr>
        <p:spPr>
          <a:xfrm rot="0">
            <a:off x="7994512" y="7348235"/>
            <a:ext cx="2900510" cy="722122"/>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Fragment Shader</a:t>
            </a:r>
          </a:p>
        </p:txBody>
      </p:sp>
      <p:sp>
        <p:nvSpPr>
          <p:cNvPr name="AutoShape 11" id="11"/>
          <p:cNvSpPr/>
          <p:nvPr/>
        </p:nvSpPr>
        <p:spPr>
          <a:xfrm>
            <a:off x="5484669" y="4214004"/>
            <a:ext cx="1196117" cy="0"/>
          </a:xfrm>
          <a:prstGeom prst="line">
            <a:avLst/>
          </a:prstGeom>
          <a:ln cap="flat" w="38100">
            <a:solidFill>
              <a:srgbClr val="E0EAFF"/>
            </a:solidFill>
            <a:prstDash val="solid"/>
            <a:headEnd type="oval" len="lg" w="lg"/>
            <a:tailEnd type="none" len="sm" w="sm"/>
          </a:ln>
        </p:spPr>
      </p:sp>
      <p:sp>
        <p:nvSpPr>
          <p:cNvPr name="TextBox 12" id="12"/>
          <p:cNvSpPr txBox="true"/>
          <p:nvPr/>
        </p:nvSpPr>
        <p:spPr>
          <a:xfrm rot="0">
            <a:off x="2489981" y="4038681"/>
            <a:ext cx="3737504" cy="369697"/>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Rasterization</a:t>
            </a:r>
          </a:p>
        </p:txBody>
      </p:sp>
      <p:sp>
        <p:nvSpPr>
          <p:cNvPr name="AutoShape 13" id="13"/>
          <p:cNvSpPr/>
          <p:nvPr/>
        </p:nvSpPr>
        <p:spPr>
          <a:xfrm flipH="true" flipV="true">
            <a:off x="6729354" y="4119375"/>
            <a:ext cx="0" cy="3655830"/>
          </a:xfrm>
          <a:prstGeom prst="line">
            <a:avLst/>
          </a:prstGeom>
          <a:ln cap="flat" w="38100">
            <a:solidFill>
              <a:srgbClr val="E0EAFF"/>
            </a:solidFill>
            <a:prstDash val="solid"/>
            <a:headEnd type="oval" len="lg" w="lg"/>
            <a:tailEnd type="oval" len="lg" w="lg"/>
          </a:ln>
        </p:spPr>
      </p:sp>
      <p:sp>
        <p:nvSpPr>
          <p:cNvPr name="AutoShape 14" id="14"/>
          <p:cNvSpPr/>
          <p:nvPr/>
        </p:nvSpPr>
        <p:spPr>
          <a:xfrm flipV="true">
            <a:off x="12170475" y="4119375"/>
            <a:ext cx="0" cy="3655830"/>
          </a:xfrm>
          <a:prstGeom prst="line">
            <a:avLst/>
          </a:prstGeom>
          <a:ln cap="flat" w="38100">
            <a:solidFill>
              <a:srgbClr val="E0EAFF"/>
            </a:solidFill>
            <a:prstDash val="solid"/>
            <a:headEnd type="oval" len="lg" w="lg"/>
            <a:tailEnd type="oval" len="lg" w="lg"/>
          </a:ln>
        </p:spPr>
      </p:sp>
      <p:sp>
        <p:nvSpPr>
          <p:cNvPr name="TextBox 15" id="15"/>
          <p:cNvSpPr txBox="true"/>
          <p:nvPr/>
        </p:nvSpPr>
        <p:spPr>
          <a:xfrm rot="0">
            <a:off x="2477033" y="4708530"/>
            <a:ext cx="3747495" cy="2812298"/>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The output of the primitive assembly stage is then passed on to the rasterization stage where it maps the resulting primitive(s) to the corresponding pixels on the final screen, resulting in fragments for the fragment shader to use.</a:t>
            </a:r>
          </a:p>
        </p:txBody>
      </p:sp>
      <p:pic>
        <p:nvPicPr>
          <p:cNvPr name="Picture 16" id="16"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4401926"/>
            <a:ext cx="15966183" cy="1489697"/>
            <a:chOff x="0" y="0"/>
            <a:chExt cx="21288245" cy="1986263"/>
          </a:xfrm>
        </p:grpSpPr>
        <p:sp>
          <p:nvSpPr>
            <p:cNvPr name="TextBox 7" id="7"/>
            <p:cNvSpPr txBox="true"/>
            <p:nvPr/>
          </p:nvSpPr>
          <p:spPr>
            <a:xfrm rot="0">
              <a:off x="0" y="-57150"/>
              <a:ext cx="21288245" cy="1319535"/>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you learnt about the render pipeline, now all that's left is to design and get the book  </a:t>
              </a:r>
            </a:p>
          </p:txBody>
        </p:sp>
        <p:sp>
          <p:nvSpPr>
            <p:cNvPr name="TextBox 8" id="8"/>
            <p:cNvSpPr txBox="true"/>
            <p:nvPr/>
          </p:nvSpPr>
          <p:spPr>
            <a:xfrm rot="0">
              <a:off x="0" y="1475556"/>
              <a:ext cx="21288245" cy="510706"/>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Note that some steps of the render pipeline are optional and may or may not be used. </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3" action="ppaction://hlinksldjump"/>
                </a:rPr>
                <a:t>borrow book</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47625"/>
              <a:ext cx="1980816"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the 3d printer</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grpSp>
        <p:nvGrpSpPr>
          <p:cNvPr name="Group 13" id="13"/>
          <p:cNvGrpSpPr/>
          <p:nvPr/>
        </p:nvGrpSpPr>
        <p:grpSpPr>
          <a:xfrm rot="0">
            <a:off x="2274135" y="7631654"/>
            <a:ext cx="14813688" cy="882327"/>
            <a:chOff x="0" y="0"/>
            <a:chExt cx="19751584" cy="1176436"/>
          </a:xfrm>
        </p:grpSpPr>
        <p:sp>
          <p:nvSpPr>
            <p:cNvPr name="TextBox 14" id="14"/>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Now I know how to make the book... WAIT, HOW DO I DO ALL THAT, what should I do?</a:t>
              </a:r>
            </a:p>
          </p:txBody>
        </p:sp>
      </p:grpSp>
      <p:pic>
        <p:nvPicPr>
          <p:cNvPr name="Picture 16" id="16" descr="pixelated hammer slightly bouncing"/>
          <p:cNvPicPr>
            <a:picLocks noChangeAspect="true"/>
          </p:cNvPicPr>
          <p:nvPr/>
        </p:nvPicPr>
        <p:blipFill>
          <a:blip r:embed="rId5"/>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TextBox 6" id="6"/>
          <p:cNvSpPr txBox="true"/>
          <p:nvPr/>
        </p:nvSpPr>
        <p:spPr>
          <a:xfrm rot="0">
            <a:off x="1654296" y="3627679"/>
            <a:ext cx="14979409" cy="2860192"/>
          </a:xfrm>
          <a:prstGeom prst="rect">
            <a:avLst/>
          </a:prstGeom>
        </p:spPr>
        <p:txBody>
          <a:bodyPr anchor="t" rtlCol="false" tIns="0" lIns="0" bIns="0" rIns="0">
            <a:spAutoFit/>
          </a:bodyPr>
          <a:lstStyle/>
          <a:p>
            <a:pPr algn="ctr">
              <a:lnSpc>
                <a:spcPts val="11401"/>
              </a:lnSpc>
            </a:pPr>
            <a:r>
              <a:rPr lang="en-US" sz="8144">
                <a:solidFill>
                  <a:srgbClr val="FFFFFF"/>
                </a:solidFill>
                <a:latin typeface="Disket Mono"/>
                <a:ea typeface="Disket Mono"/>
                <a:cs typeface="Disket Mono"/>
                <a:sym typeface="Disket Mono"/>
              </a:rPr>
              <a:t>You start going to the 3d printer</a:t>
            </a:r>
          </a:p>
        </p:txBody>
      </p:sp>
      <p:pic>
        <p:nvPicPr>
          <p:cNvPr name="Picture 7" id="7"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28471"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7" id="7"/>
          <p:cNvSpPr/>
          <p:nvPr/>
        </p:nvSpPr>
        <p:spPr>
          <a:xfrm flipH="false" flipV="false" rot="0">
            <a:off x="16599020" y="6802245"/>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grpSp>
        <p:nvGrpSpPr>
          <p:cNvPr name="Group 8" id="8"/>
          <p:cNvGrpSpPr/>
          <p:nvPr/>
        </p:nvGrpSpPr>
        <p:grpSpPr>
          <a:xfrm rot="0">
            <a:off x="1219734" y="7631654"/>
            <a:ext cx="14719964" cy="1254955"/>
            <a:chOff x="0" y="0"/>
            <a:chExt cx="19626618" cy="1673274"/>
          </a:xfrm>
        </p:grpSpPr>
        <p:sp>
          <p:nvSpPr>
            <p:cNvPr name="TextBox 9" id="9"/>
            <p:cNvSpPr txBox="true"/>
            <p:nvPr/>
          </p:nvSpPr>
          <p:spPr>
            <a:xfrm rot="0">
              <a:off x="0" y="-57150"/>
              <a:ext cx="19626618"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10" id="10"/>
            <p:cNvSpPr txBox="true"/>
            <p:nvPr/>
          </p:nvSpPr>
          <p:spPr>
            <a:xfrm rot="0">
              <a:off x="0" y="720458"/>
              <a:ext cx="19626618"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Where do you think you are going, Mr. Player1, the class has started, go sit down, too late to leave the class.</a:t>
              </a:r>
            </a:p>
            <a:p>
              <a:pPr algn="l">
                <a:lnSpc>
                  <a:spcPts val="2919"/>
                </a:lnSpc>
              </a:pPr>
              <a:r>
                <a:rPr lang="en-US" sz="2085">
                  <a:solidFill>
                    <a:srgbClr val="FFFFFF"/>
                  </a:solidFill>
                  <a:latin typeface="Garet"/>
                  <a:ea typeface="Garet"/>
                  <a:cs typeface="Garet"/>
                  <a:sym typeface="Garet"/>
                </a:rPr>
                <a:t>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8" id="18"/>
          <p:cNvGrpSpPr/>
          <p:nvPr/>
        </p:nvGrpSpPr>
        <p:grpSpPr>
          <a:xfrm rot="0">
            <a:off x="14507255" y="697028"/>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22" action="ppaction://hlinksldjump"/>
                </a:rPr>
                <a:t>Back to</a:t>
              </a:r>
              <a:r>
                <a:rPr lang="en-US" sz="1300">
                  <a:solidFill>
                    <a:srgbClr val="000000"/>
                  </a:solidFill>
                  <a:latin typeface="Arcade Gamer"/>
                  <a:ea typeface="Arcade Gamer"/>
                  <a:cs typeface="Arcade Gamer"/>
                  <a:sym typeface="Arcade Gamer"/>
                </a:rPr>
                <a:t> levels</a:t>
              </a:r>
              <a:r>
                <a:rPr lang="en-US" sz="1300">
                  <a:solidFill>
                    <a:srgbClr val="000000"/>
                  </a:solidFill>
                  <a:latin typeface="Arcade Gamer"/>
                  <a:ea typeface="Arcade Gamer"/>
                  <a:cs typeface="Arcade Gamer"/>
                  <a:sym typeface="Arcade Gamer"/>
                  <a:hlinkClick r:id="rId22" action="ppaction://hlinksldjump"/>
                </a:rPr>
                <a:t> Page</a:t>
              </a:r>
            </a:p>
          </p:txBody>
        </p:sp>
      </p:grpSp>
      <p:pic>
        <p:nvPicPr>
          <p:cNvPr name="Picture 21" id="21" descr="pixelated sword slightly bouncing"/>
          <p:cNvPicPr>
            <a:picLocks noChangeAspect="true"/>
          </p:cNvPicPr>
          <p:nvPr/>
        </p:nvPicPr>
        <p:blipFill>
          <a:blip r:embed="rId23"/>
          <a:srcRect l="0" t="0" r="0" b="0"/>
          <a:stretch>
            <a:fillRect/>
          </a:stretch>
        </p:blipFill>
        <p:spPr>
          <a:xfrm flipH="false" flipV="false" rot="0">
            <a:off x="4751254" y="6789831"/>
            <a:ext cx="971251" cy="1103694"/>
          </a:xfrm>
          <a:prstGeom prst="rect">
            <a:avLst/>
          </a:prstGeom>
        </p:spPr>
      </p:pic>
      <p:pic>
        <p:nvPicPr>
          <p:cNvPr name="Picture 22" id="22" descr="pixelated hammer slightly bouncing"/>
          <p:cNvPicPr>
            <a:picLocks noChangeAspect="true"/>
          </p:cNvPicPr>
          <p:nvPr/>
        </p:nvPicPr>
        <p:blipFill>
          <a:blip r:embed="rId24"/>
          <a:srcRect l="0" t="0" r="0" b="0"/>
          <a:stretch>
            <a:fillRect/>
          </a:stretch>
        </p:blipFill>
        <p:spPr>
          <a:xfrm flipH="false" flipV="false" rot="0">
            <a:off x="11868886" y="6773499"/>
            <a:ext cx="1003961" cy="1120026"/>
          </a:xfrm>
          <a:prstGeom prst="rect">
            <a:avLst/>
          </a:prstGeom>
        </p:spPr>
      </p:pic>
      <p:sp>
        <p:nvSpPr>
          <p:cNvPr name="TextBox 23" id="23"/>
          <p:cNvSpPr txBox="true"/>
          <p:nvPr/>
        </p:nvSpPr>
        <p:spPr>
          <a:xfrm rot="0">
            <a:off x="2719050" y="3044036"/>
            <a:ext cx="12849901"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HOME ARC</a:t>
            </a:r>
          </a:p>
        </p:txBody>
      </p:sp>
      <p:pic>
        <p:nvPicPr>
          <p:cNvPr name="Picture 24" id="24" descr="pixelated star slightly bouncing"/>
          <p:cNvPicPr>
            <a:picLocks noChangeAspect="true"/>
          </p:cNvPicPr>
          <p:nvPr/>
        </p:nvPicPr>
        <p:blipFill>
          <a:blip r:embed="rId25"/>
          <a:srcRect l="0" t="0" r="0" b="0"/>
          <a:stretch>
            <a:fillRect/>
          </a:stretch>
        </p:blipFill>
        <p:spPr>
          <a:xfrm flipH="false" flipV="false" rot="0">
            <a:off x="2719050" y="2222014"/>
            <a:ext cx="517579" cy="539145"/>
          </a:xfrm>
          <a:prstGeom prst="rect">
            <a:avLst/>
          </a:prstGeom>
        </p:spPr>
      </p:pic>
      <p:pic>
        <p:nvPicPr>
          <p:cNvPr name="Picture 25" id="25" descr="pixelated star slightly bouncing"/>
          <p:cNvPicPr>
            <a:picLocks noChangeAspect="true"/>
          </p:cNvPicPr>
          <p:nvPr/>
        </p:nvPicPr>
        <p:blipFill>
          <a:blip r:embed="rId25"/>
          <a:srcRect l="0" t="0" r="0" b="0"/>
          <a:stretch>
            <a:fillRect/>
          </a:stretch>
        </p:blipFill>
        <p:spPr>
          <a:xfrm flipH="false" flipV="false" rot="0">
            <a:off x="15104488" y="2491586"/>
            <a:ext cx="517579" cy="539145"/>
          </a:xfrm>
          <a:prstGeom prst="rect">
            <a:avLst/>
          </a:prstGeom>
        </p:spPr>
      </p:pic>
      <p:sp>
        <p:nvSpPr>
          <p:cNvPr name="Freeform 26" id="26"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7" id="27"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28" id="28"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9" id="29"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30" id="30"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1" id="31"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2" id="32"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4" id="34"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2">
              <a:extLst>
                <a:ext uri="{96DAC541-7B7A-43D3-8B79-37D633B846F1}">
                  <asvg:svgBlip xmlns:asvg="http://schemas.microsoft.com/office/drawing/2016/SVG/main" r:embed="rId33"/>
                </a:ext>
              </a:extLst>
            </a:blip>
            <a:stretch>
              <a:fillRect l="0" t="0" r="0" b="-10100"/>
            </a:stretch>
          </a:blipFill>
        </p:spPr>
      </p:sp>
      <p:sp>
        <p:nvSpPr>
          <p:cNvPr name="Freeform 35" id="35"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4">
              <a:extLst>
                <a:ext uri="{96DAC541-7B7A-43D3-8B79-37D633B846F1}">
                  <asvg:svgBlip xmlns:asvg="http://schemas.microsoft.com/office/drawing/2016/SVG/main" r:embed="rId35"/>
                </a:ext>
              </a:extLst>
            </a:blip>
            <a:stretch>
              <a:fillRect l="0" t="0" r="0" b="-4299"/>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43333" cy="882327"/>
            <a:chOff x="0" y="0"/>
            <a:chExt cx="19791111" cy="1176436"/>
          </a:xfrm>
        </p:grpSpPr>
        <p:sp>
          <p:nvSpPr>
            <p:cNvPr name="TextBox 7" id="7"/>
            <p:cNvSpPr txBox="true"/>
            <p:nvPr/>
          </p:nvSpPr>
          <p:spPr>
            <a:xfrm rot="0">
              <a:off x="0" y="-57150"/>
              <a:ext cx="19791111"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91111"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No sir, I was just dropped my eraser... (Acts to pick something up and goes back)</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28471"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19734" y="7631654"/>
            <a:ext cx="14719964" cy="1254955"/>
            <a:chOff x="0" y="0"/>
            <a:chExt cx="19626618" cy="1673274"/>
          </a:xfrm>
        </p:grpSpPr>
        <p:sp>
          <p:nvSpPr>
            <p:cNvPr name="TextBox 7" id="7"/>
            <p:cNvSpPr txBox="true"/>
            <p:nvPr/>
          </p:nvSpPr>
          <p:spPr>
            <a:xfrm rot="0">
              <a:off x="0" y="-57150"/>
              <a:ext cx="19626618"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8" id="8"/>
            <p:cNvSpPr txBox="true"/>
            <p:nvPr/>
          </p:nvSpPr>
          <p:spPr>
            <a:xfrm rot="0">
              <a:off x="0" y="720458"/>
              <a:ext cx="19626618"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So class, I know there was supposed to be a test today, but it is cancelled because the printer has malfunctioned. No test today </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599020" y="6863528"/>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7" id="7"/>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grpSp>
        <p:nvGrpSpPr>
          <p:cNvPr name="Group 8" id="8"/>
          <p:cNvGrpSpPr/>
          <p:nvPr/>
        </p:nvGrpSpPr>
        <p:grpSpPr>
          <a:xfrm rot="0">
            <a:off x="2274135" y="7631654"/>
            <a:ext cx="14985165" cy="882327"/>
            <a:chOff x="0" y="0"/>
            <a:chExt cx="19980221" cy="1176436"/>
          </a:xfrm>
        </p:grpSpPr>
        <p:sp>
          <p:nvSpPr>
            <p:cNvPr name="TextBox 9" id="9"/>
            <p:cNvSpPr txBox="true"/>
            <p:nvPr/>
          </p:nvSpPr>
          <p:spPr>
            <a:xfrm rot="0">
              <a:off x="0" y="-57150"/>
              <a:ext cx="19980221"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0" id="10"/>
            <p:cNvSpPr txBox="true"/>
            <p:nvPr/>
          </p:nvSpPr>
          <p:spPr>
            <a:xfrm rot="0">
              <a:off x="0" y="711532"/>
              <a:ext cx="19980221"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 must have been a very good person, god is protecting me. </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185883" y="3668827"/>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NO, I am. It is just plot armor</a:t>
              </a:r>
            </a:p>
            <a:p>
              <a:pPr algn="ctr">
                <a:lnSpc>
                  <a:spcPts val="7130"/>
                </a:lnSpc>
              </a:pPr>
            </a:p>
            <a:p>
              <a:pPr algn="ctr">
                <a:lnSpc>
                  <a:spcPts val="7130"/>
                </a:lnSpc>
              </a:pPr>
              <a:r>
                <a:rPr lang="en-US" b="true" sz="5093">
                  <a:solidFill>
                    <a:srgbClr val="FFFFFF"/>
                  </a:solidFill>
                  <a:latin typeface="Disket Mono Bold"/>
                  <a:ea typeface="Disket Mono Bold"/>
                  <a:cs typeface="Disket Mono Bold"/>
                  <a:sym typeface="Disket Mono Bold"/>
                </a:rPr>
                <a:t>Skip to after the class</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Hey Player1, what are you up to?</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82327"/>
            <a:chOff x="0" y="0"/>
            <a:chExt cx="19764247" cy="117643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Heyyyyyyy, n-nothing much mostly free whats up?</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1248260"/>
            <a:chOff x="0" y="0"/>
            <a:chExt cx="19751584" cy="1664347"/>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Listen, I am doing a 3D modelling project, today, but I have no idea how to do it in OpenGL, could you pleeeease help me with it?    </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u="sng">
                  <a:solidFill>
                    <a:srgbClr val="FFFFFF"/>
                  </a:solidFill>
                  <a:latin typeface="Disket Mono"/>
                  <a:ea typeface="Disket Mono"/>
                  <a:cs typeface="Disket Mono"/>
                  <a:sym typeface="Disket Mono"/>
                  <a:hlinkClick r:id="rId3" action="ppaction://hlinksldjump"/>
                </a:rPr>
                <a:t>YES! ANYTHING FOR YOU</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57150"/>
              <a:ext cx="1980816" cy="362780"/>
            </a:xfrm>
            <a:prstGeom prst="rect">
              <a:avLst/>
            </a:prstGeom>
          </p:spPr>
          <p:txBody>
            <a:bodyPr anchor="ctr" rtlCol="false" tIns="50800" lIns="50800" bIns="50800" rIns="50800"/>
            <a:lstStyle/>
            <a:p>
              <a:pPr algn="ctr">
                <a:lnSpc>
                  <a:spcPts val="3220"/>
                </a:lnSpc>
              </a:pPr>
              <a:r>
                <a:rPr lang="en-US" sz="2300">
                  <a:solidFill>
                    <a:srgbClr val="FFFFFF"/>
                  </a:solidFill>
                  <a:latin typeface="Disket Mono"/>
                  <a:ea typeface="Disket Mono"/>
                  <a:cs typeface="Disket Mono"/>
                  <a:sym typeface="Disket Mono"/>
                  <a:hlinkClick r:id="rId4" action="ppaction://hlinksldjump"/>
                </a:rPr>
                <a:t>SORRY I don’t know how to do that</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5"/>
            <a:stretch>
              <a:fillRect l="0" t="0" r="0" b="0"/>
            </a:stretch>
          </a:blipFill>
        </p:spPr>
      </p:sp>
      <p:grpSp>
        <p:nvGrpSpPr>
          <p:cNvPr name="Group 13" id="13"/>
          <p:cNvGrpSpPr/>
          <p:nvPr/>
        </p:nvGrpSpPr>
        <p:grpSpPr>
          <a:xfrm rot="0">
            <a:off x="2274135" y="7631654"/>
            <a:ext cx="14813688" cy="882327"/>
            <a:chOff x="0" y="0"/>
            <a:chExt cx="19751584" cy="1176436"/>
          </a:xfrm>
        </p:grpSpPr>
        <p:sp>
          <p:nvSpPr>
            <p:cNvPr name="TextBox 14" id="14"/>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a:t>
              </a:r>
            </a:p>
          </p:txBody>
        </p:sp>
      </p:grpSp>
      <p:pic>
        <p:nvPicPr>
          <p:cNvPr name="Picture 16" id="16"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82327"/>
            <a:chOff x="0" y="0"/>
            <a:chExt cx="19764247" cy="117643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I’m sorry, I do not know how to do that T_T</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6" id="6"/>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3"/>
            <a:stretch>
              <a:fillRect l="0" t="0" r="0" b="0"/>
            </a:stretch>
          </a:blipFill>
        </p:spPr>
      </p:sp>
      <p:grpSp>
        <p:nvGrpSpPr>
          <p:cNvPr name="Group 7" id="7"/>
          <p:cNvGrpSpPr/>
          <p:nvPr/>
        </p:nvGrpSpPr>
        <p:grpSpPr>
          <a:xfrm rot="0">
            <a:off x="1273843" y="7702856"/>
            <a:ext cx="14813688" cy="882327"/>
            <a:chOff x="0" y="0"/>
            <a:chExt cx="19751584" cy="1176436"/>
          </a:xfrm>
        </p:grpSpPr>
        <p:sp>
          <p:nvSpPr>
            <p:cNvPr name="TextBox 8" id="8"/>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9" id="9"/>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Oh, no problem.(Leaves)</a:t>
              </a:r>
            </a:p>
          </p:txBody>
        </p:sp>
      </p:grpSp>
      <p:pic>
        <p:nvPicPr>
          <p:cNvPr name="Picture 10" id="10" descr="pixelated skull slightly bouncing"/>
          <p:cNvPicPr>
            <a:picLocks noChangeAspect="true"/>
          </p:cNvPicPr>
          <p:nvPr/>
        </p:nvPicPr>
        <p:blipFill>
          <a:blip r:embed="rId4"/>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40963"/>
            <a:ext cx="1749448" cy="3546037"/>
          </a:xfrm>
          <a:custGeom>
            <a:avLst/>
            <a:gdLst/>
            <a:ahLst/>
            <a:cxnLst/>
            <a:rect r="r" b="b" t="t" l="l"/>
            <a:pathLst>
              <a:path h="3546037" w="1749448">
                <a:moveTo>
                  <a:pt x="0" y="0"/>
                </a:moveTo>
                <a:lnTo>
                  <a:pt x="1749448" y="0"/>
                </a:lnTo>
                <a:lnTo>
                  <a:pt x="1749448" y="3546037"/>
                </a:lnTo>
                <a:lnTo>
                  <a:pt x="0" y="3546037"/>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5534959" cy="882327"/>
            <a:chOff x="0" y="0"/>
            <a:chExt cx="7379946" cy="1176436"/>
          </a:xfrm>
        </p:grpSpPr>
        <p:sp>
          <p:nvSpPr>
            <p:cNvPr name="TextBox 7" id="7"/>
            <p:cNvSpPr txBox="true"/>
            <p:nvPr/>
          </p:nvSpPr>
          <p:spPr>
            <a:xfrm rot="0">
              <a:off x="0" y="-57150"/>
              <a:ext cx="7379946"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7379946"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Uhh, what time is it?</a:t>
              </a: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82327"/>
            <a:chOff x="0" y="0"/>
            <a:chExt cx="19764247" cy="117643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Is this how my love story ends?</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547939"/>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Yes</a:t>
              </a:r>
            </a:p>
            <a:p>
              <a:pPr algn="ctr">
                <a:lnSpc>
                  <a:spcPts val="7130"/>
                </a:lnSpc>
              </a:pPr>
            </a:p>
            <a:p>
              <a:pPr algn="ctr">
                <a:lnSpc>
                  <a:spcPts val="7130"/>
                </a:lnSpc>
              </a:pPr>
              <a:r>
                <a:rPr lang="en-US" b="true" sz="5093">
                  <a:solidFill>
                    <a:srgbClr val="FFFFFF"/>
                  </a:solidFill>
                  <a:latin typeface="Disket Mono Bold"/>
                  <a:ea typeface="Disket Mono Bold"/>
                  <a:cs typeface="Disket Mono Bold"/>
                  <a:sym typeface="Disket Mono Bold"/>
                </a:rPr>
                <a:t>You never talked again</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547939"/>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Yes</a:t>
              </a:r>
            </a:p>
            <a:p>
              <a:pPr algn="ctr">
                <a:lnSpc>
                  <a:spcPts val="7130"/>
                </a:lnSpc>
              </a:pPr>
            </a:p>
            <a:p>
              <a:pPr algn="ctr">
                <a:lnSpc>
                  <a:spcPts val="7130"/>
                </a:lnSpc>
              </a:pPr>
              <a:r>
                <a:rPr lang="en-US" b="true" sz="5093">
                  <a:solidFill>
                    <a:srgbClr val="FFFFFF"/>
                  </a:solidFill>
                  <a:latin typeface="Disket Mono Bold"/>
                  <a:ea typeface="Disket Mono Bold"/>
                  <a:cs typeface="Disket Mono Bold"/>
                  <a:sym typeface="Disket Mono Bold"/>
                </a:rPr>
                <a:t>But i make the rules</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82327"/>
            <a:chOff x="0" y="0"/>
            <a:chExt cx="19764247" cy="117643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YEAH! Sure, anything for yo- I mean its cool, its cool. </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2643064"/>
            <a:ext cx="14163679" cy="5000871"/>
            <a:chOff x="0" y="0"/>
            <a:chExt cx="18884905" cy="6667828"/>
          </a:xfrm>
        </p:grpSpPr>
        <p:sp>
          <p:nvSpPr>
            <p:cNvPr name="TextBox 7" id="7"/>
            <p:cNvSpPr txBox="true"/>
            <p:nvPr/>
          </p:nvSpPr>
          <p:spPr>
            <a:xfrm rot="0">
              <a:off x="0" y="-104775"/>
              <a:ext cx="18884905" cy="5964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AH to be young</a:t>
              </a:r>
            </a:p>
            <a:p>
              <a:pPr algn="ctr">
                <a:lnSpc>
                  <a:spcPts val="7130"/>
                </a:lnSpc>
              </a:pPr>
            </a:p>
            <a:p>
              <a:pPr algn="ctr">
                <a:lnSpc>
                  <a:spcPts val="7130"/>
                </a:lnSpc>
              </a:pPr>
              <a:r>
                <a:rPr lang="en-US" b="true" sz="5093">
                  <a:solidFill>
                    <a:srgbClr val="FFFFFF"/>
                  </a:solidFill>
                  <a:latin typeface="Disket Mono Bold"/>
                  <a:ea typeface="Disket Mono Bold"/>
                  <a:cs typeface="Disket Mono Bold"/>
                  <a:sym typeface="Disket Mono Bold"/>
                </a:rPr>
                <a:t>But how are you gonna teach her when you don't even know what shaders are? </a:t>
              </a:r>
            </a:p>
          </p:txBody>
        </p:sp>
        <p:sp>
          <p:nvSpPr>
            <p:cNvPr name="TextBox 8" id="8"/>
            <p:cNvSpPr txBox="true"/>
            <p:nvPr/>
          </p:nvSpPr>
          <p:spPr>
            <a:xfrm rot="0">
              <a:off x="0" y="6034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153941"/>
            <a:ext cx="14163679" cy="1381371"/>
            <a:chOff x="0" y="0"/>
            <a:chExt cx="18884905" cy="1841828"/>
          </a:xfrm>
        </p:grpSpPr>
        <p:sp>
          <p:nvSpPr>
            <p:cNvPr name="TextBox 7" id="7"/>
            <p:cNvSpPr txBox="true"/>
            <p:nvPr/>
          </p:nvSpPr>
          <p:spPr>
            <a:xfrm rot="0">
              <a:off x="0" y="-104775"/>
              <a:ext cx="18884905" cy="11387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I guess i’ll have to teach you</a:t>
              </a:r>
            </a:p>
          </p:txBody>
        </p:sp>
        <p:sp>
          <p:nvSpPr>
            <p:cNvPr name="TextBox 8" id="8"/>
            <p:cNvSpPr txBox="true"/>
            <p:nvPr/>
          </p:nvSpPr>
          <p:spPr>
            <a:xfrm rot="0">
              <a:off x="0" y="1208206"/>
              <a:ext cx="18884905" cy="633623"/>
            </a:xfrm>
            <a:prstGeom prst="rect">
              <a:avLst/>
            </a:prstGeom>
          </p:spPr>
          <p:txBody>
            <a:bodyPr anchor="t" rtlCol="false" tIns="0" lIns="0" bIns="0" rIns="0">
              <a:spAutoFit/>
            </a:bodyPr>
            <a:lstStyle/>
            <a:p>
              <a:pPr algn="ctr">
                <a:lnSpc>
                  <a:spcPts val="3994"/>
                </a:lnSpc>
              </a:pPr>
            </a:p>
          </p:txBody>
        </p:sp>
      </p:grpSp>
      <p:grpSp>
        <p:nvGrpSpPr>
          <p:cNvPr name="Group 9" id="9"/>
          <p:cNvGrpSpPr/>
          <p:nvPr/>
        </p:nvGrpSpPr>
        <p:grpSpPr>
          <a:xfrm rot="0">
            <a:off x="2062161" y="4846812"/>
            <a:ext cx="14163679" cy="2286246"/>
            <a:chOff x="0" y="0"/>
            <a:chExt cx="18884905" cy="3048328"/>
          </a:xfrm>
        </p:grpSpPr>
        <p:sp>
          <p:nvSpPr>
            <p:cNvPr name="TextBox 10" id="10"/>
            <p:cNvSpPr txBox="true"/>
            <p:nvPr/>
          </p:nvSpPr>
          <p:spPr>
            <a:xfrm rot="0">
              <a:off x="0" y="-104775"/>
              <a:ext cx="18884905" cy="23452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About the S(H)adistic part of opengl</a:t>
              </a:r>
            </a:p>
          </p:txBody>
        </p:sp>
        <p:sp>
          <p:nvSpPr>
            <p:cNvPr name="TextBox 11" id="11"/>
            <p:cNvSpPr txBox="true"/>
            <p:nvPr/>
          </p:nvSpPr>
          <p:spPr>
            <a:xfrm rot="0">
              <a:off x="0" y="2414706"/>
              <a:ext cx="18884905" cy="633623"/>
            </a:xfrm>
            <a:prstGeom prst="rect">
              <a:avLst/>
            </a:prstGeom>
          </p:spPr>
          <p:txBody>
            <a:bodyPr anchor="t" rtlCol="false" tIns="0" lIns="0" bIns="0" rIns="0">
              <a:spAutoFit/>
            </a:bodyPr>
            <a:lstStyle/>
            <a:p>
              <a:pPr algn="ctr">
                <a:lnSpc>
                  <a:spcPts val="3994"/>
                </a:lnSpc>
              </a:pPr>
            </a:p>
          </p:txBody>
        </p:sp>
      </p:grpSp>
      <p:pic>
        <p:nvPicPr>
          <p:cNvPr name="Picture 12" id="12"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65803" y="2418396"/>
            <a:ext cx="14156393"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S(h)adistic OpenGL</a:t>
            </a:r>
          </a:p>
        </p:txBody>
      </p:sp>
      <p:sp>
        <p:nvSpPr>
          <p:cNvPr name="TextBox 3" id="3"/>
          <p:cNvSpPr txBox="true"/>
          <p:nvPr/>
        </p:nvSpPr>
        <p:spPr>
          <a:xfrm rot="0">
            <a:off x="6372451" y="3583806"/>
            <a:ext cx="5505609" cy="655428"/>
          </a:xfrm>
          <a:prstGeom prst="rect">
            <a:avLst/>
          </a:prstGeom>
        </p:spPr>
        <p:txBody>
          <a:bodyPr anchor="t" rtlCol="false" tIns="0" lIns="0" bIns="0" rIns="0">
            <a:spAutoFit/>
          </a:bodyPr>
          <a:lstStyle/>
          <a:p>
            <a:pPr algn="ctr">
              <a:lnSpc>
                <a:spcPts val="5349"/>
              </a:lnSpc>
            </a:pPr>
            <a:r>
              <a:rPr lang="en-US" sz="3820" b="true">
                <a:solidFill>
                  <a:srgbClr val="FFFFFF"/>
                </a:solidFill>
                <a:latin typeface="Garet Bold"/>
                <a:ea typeface="Garet Bold"/>
                <a:cs typeface="Garet Bold"/>
                <a:sym typeface="Garet Bold"/>
              </a:rPr>
              <a:t>“I know what I wrote”</a:t>
            </a:r>
          </a:p>
        </p:txBody>
      </p:sp>
      <p:sp>
        <p:nvSpPr>
          <p:cNvPr name="TextBox 4" id="4"/>
          <p:cNvSpPr txBox="true"/>
          <p:nvPr/>
        </p:nvSpPr>
        <p:spPr>
          <a:xfrm rot="0">
            <a:off x="2065803" y="4346754"/>
            <a:ext cx="14156393" cy="3588525"/>
          </a:xfrm>
          <a:prstGeom prst="rect">
            <a:avLst/>
          </a:prstGeom>
        </p:spPr>
        <p:txBody>
          <a:bodyPr anchor="t" rtlCol="false" tIns="0" lIns="0" bIns="0" rIns="0">
            <a:spAutoFit/>
          </a:bodyPr>
          <a:lstStyle/>
          <a:p>
            <a:pPr algn="l" marL="619519" indent="-309759" lvl="1">
              <a:lnSpc>
                <a:spcPts val="4017"/>
              </a:lnSpc>
              <a:buFont typeface="Arial"/>
              <a:buChar char="•"/>
            </a:pPr>
            <a:r>
              <a:rPr lang="en-US" sz="2869">
                <a:solidFill>
                  <a:srgbClr val="FFFFFF"/>
                </a:solidFill>
                <a:latin typeface="Garet"/>
                <a:ea typeface="Garet"/>
                <a:cs typeface="Garet"/>
                <a:sym typeface="Garet"/>
              </a:rPr>
              <a:t>Shaders are little programs that rest on the GPU. </a:t>
            </a:r>
          </a:p>
          <a:p>
            <a:pPr algn="l" marL="619519" indent="-309759" lvl="1">
              <a:lnSpc>
                <a:spcPts val="4017"/>
              </a:lnSpc>
              <a:buFont typeface="Arial"/>
              <a:buChar char="•"/>
            </a:pPr>
            <a:r>
              <a:rPr lang="en-US" sz="2869">
                <a:solidFill>
                  <a:srgbClr val="FFFFFF"/>
                </a:solidFill>
                <a:latin typeface="Garet"/>
                <a:ea typeface="Garet"/>
                <a:cs typeface="Garet"/>
                <a:sym typeface="Garet"/>
              </a:rPr>
              <a:t>These programs are run for each specific section of the graphics pipeline. In a basic sense, shaders are nothing more than programs transforming inputs to outputs. </a:t>
            </a:r>
          </a:p>
          <a:p>
            <a:pPr algn="l" marL="619519" indent="-309759" lvl="1">
              <a:lnSpc>
                <a:spcPts val="4017"/>
              </a:lnSpc>
              <a:buFont typeface="Arial"/>
              <a:buChar char="•"/>
            </a:pPr>
            <a:r>
              <a:rPr lang="en-US" sz="2869">
                <a:solidFill>
                  <a:srgbClr val="FFFFFF"/>
                </a:solidFill>
                <a:latin typeface="Garet"/>
                <a:ea typeface="Garet"/>
                <a:cs typeface="Garet"/>
                <a:sym typeface="Garet"/>
              </a:rPr>
              <a:t>Shaders are also very isolated programs in that they're not allowed to communicate with each other</a:t>
            </a:r>
          </a:p>
          <a:p>
            <a:pPr algn="l" marL="619519" indent="-309759" lvl="1">
              <a:lnSpc>
                <a:spcPts val="4017"/>
              </a:lnSpc>
              <a:buFont typeface="Arial"/>
              <a:buChar char="•"/>
            </a:pPr>
            <a:r>
              <a:rPr lang="en-US" sz="2869">
                <a:solidFill>
                  <a:srgbClr val="FFFFFF"/>
                </a:solidFill>
                <a:latin typeface="Garet"/>
                <a:ea typeface="Garet"/>
                <a:cs typeface="Garet"/>
                <a:sym typeface="Garet"/>
              </a:rPr>
              <a:t>The only communication they have is via their inputs and outputs. </a:t>
            </a:r>
          </a:p>
        </p:txBody>
      </p:sp>
      <p:pic>
        <p:nvPicPr>
          <p:cNvPr name="Picture 5" id="5" descr="pixelated key slightly bouncing"/>
          <p:cNvPicPr>
            <a:picLocks noChangeAspect="true"/>
          </p:cNvPicPr>
          <p:nvPr/>
        </p:nvPicPr>
        <p:blipFill>
          <a:blip r:embed="rId2"/>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56431" y="1972176"/>
            <a:ext cx="14156393" cy="1356361"/>
          </a:xfrm>
          <a:prstGeom prst="rect">
            <a:avLst/>
          </a:prstGeom>
        </p:spPr>
        <p:txBody>
          <a:bodyPr anchor="t" rtlCol="false" tIns="0" lIns="0" bIns="0" rIns="0">
            <a:spAutoFit/>
          </a:bodyPr>
          <a:lstStyle/>
          <a:p>
            <a:pPr algn="ctr">
              <a:lnSpc>
                <a:spcPts val="5280"/>
              </a:lnSpc>
            </a:pPr>
            <a:r>
              <a:rPr lang="en-US" sz="4800">
                <a:solidFill>
                  <a:srgbClr val="FFFFFF"/>
                </a:solidFill>
                <a:latin typeface="Disket Mono"/>
                <a:ea typeface="Disket Mono"/>
                <a:cs typeface="Disket Mono"/>
                <a:sym typeface="Disket Mono"/>
              </a:rPr>
              <a:t>Entonces, ¿qué lenguaje entienden los shaders?</a:t>
            </a:r>
          </a:p>
        </p:txBody>
      </p:sp>
      <p:sp>
        <p:nvSpPr>
          <p:cNvPr name="TextBox 3" id="3"/>
          <p:cNvSpPr txBox="true"/>
          <p:nvPr/>
        </p:nvSpPr>
        <p:spPr>
          <a:xfrm rot="0">
            <a:off x="4496985" y="3271387"/>
            <a:ext cx="9275286" cy="530332"/>
          </a:xfrm>
          <a:prstGeom prst="rect">
            <a:avLst/>
          </a:prstGeom>
        </p:spPr>
        <p:txBody>
          <a:bodyPr anchor="t" rtlCol="false" tIns="0" lIns="0" bIns="0" rIns="0">
            <a:spAutoFit/>
          </a:bodyPr>
          <a:lstStyle/>
          <a:p>
            <a:pPr algn="ctr">
              <a:lnSpc>
                <a:spcPts val="4369"/>
              </a:lnSpc>
            </a:pPr>
            <a:r>
              <a:rPr lang="en-US" sz="3120" b="true">
                <a:solidFill>
                  <a:srgbClr val="FFFFFF"/>
                </a:solidFill>
                <a:latin typeface="Garet Bold"/>
                <a:ea typeface="Garet Bold"/>
                <a:cs typeface="Garet Bold"/>
                <a:sym typeface="Garet Bold"/>
              </a:rPr>
              <a:t>“So what language do shaders understand?”</a:t>
            </a:r>
          </a:p>
        </p:txBody>
      </p:sp>
      <p:sp>
        <p:nvSpPr>
          <p:cNvPr name="TextBox 4" id="4"/>
          <p:cNvSpPr txBox="true"/>
          <p:nvPr/>
        </p:nvSpPr>
        <p:spPr>
          <a:xfrm rot="0">
            <a:off x="2075176" y="4259573"/>
            <a:ext cx="14156393" cy="4093350"/>
          </a:xfrm>
          <a:prstGeom prst="rect">
            <a:avLst/>
          </a:prstGeom>
        </p:spPr>
        <p:txBody>
          <a:bodyPr anchor="t" rtlCol="false" tIns="0" lIns="0" bIns="0" rIns="0">
            <a:spAutoFit/>
          </a:bodyPr>
          <a:lstStyle/>
          <a:p>
            <a:pPr algn="l" marL="619519" indent="-309759" lvl="1">
              <a:lnSpc>
                <a:spcPts val="4017"/>
              </a:lnSpc>
              <a:buFont typeface="Arial"/>
              <a:buChar char="•"/>
            </a:pPr>
            <a:r>
              <a:rPr lang="en-US" sz="2869">
                <a:solidFill>
                  <a:srgbClr val="FFFFFF"/>
                </a:solidFill>
                <a:latin typeface="Garet"/>
                <a:ea typeface="Garet"/>
                <a:cs typeface="Garet"/>
                <a:sym typeface="Garet"/>
              </a:rPr>
              <a:t>Shaders are written in a C-like syntax, and are generally stored in the form of .txt files, which are then fed to the program by using standard file input and output.</a:t>
            </a:r>
          </a:p>
          <a:p>
            <a:pPr algn="l" marL="619519" indent="-309759" lvl="1">
              <a:lnSpc>
                <a:spcPts val="4017"/>
              </a:lnSpc>
              <a:buFont typeface="Arial"/>
              <a:buChar char="•"/>
            </a:pPr>
            <a:r>
              <a:rPr lang="en-US" sz="2869">
                <a:solidFill>
                  <a:srgbClr val="FFFFFF"/>
                </a:solidFill>
                <a:latin typeface="Garet"/>
                <a:ea typeface="Garet"/>
                <a:cs typeface="Garet"/>
                <a:sym typeface="Garet"/>
              </a:rPr>
              <a:t>This syntax is called “GLSL” </a:t>
            </a:r>
          </a:p>
          <a:p>
            <a:pPr algn="l" marL="619519" indent="-309759" lvl="1">
              <a:lnSpc>
                <a:spcPts val="4017"/>
              </a:lnSpc>
              <a:buFont typeface="Arial"/>
              <a:buChar char="•"/>
            </a:pPr>
            <a:r>
              <a:rPr lang="en-US" sz="2869">
                <a:solidFill>
                  <a:srgbClr val="FFFFFF"/>
                </a:solidFill>
                <a:latin typeface="Garet"/>
                <a:ea typeface="Garet"/>
                <a:cs typeface="Garet"/>
                <a:sym typeface="Garet"/>
              </a:rPr>
              <a:t>GLSL is tailored for use with graphics and contains useful features specifically targeted at vector and matrix manipulation</a:t>
            </a:r>
          </a:p>
          <a:p>
            <a:pPr algn="l" marL="619519" indent="-309759" lvl="1">
              <a:lnSpc>
                <a:spcPts val="4017"/>
              </a:lnSpc>
              <a:buFont typeface="Arial"/>
              <a:buChar char="•"/>
            </a:pPr>
            <a:r>
              <a:rPr lang="en-US" sz="2869">
                <a:solidFill>
                  <a:srgbClr val="FFFFFF"/>
                </a:solidFill>
                <a:latin typeface="Garet"/>
                <a:ea typeface="Garet"/>
                <a:cs typeface="Garet"/>
                <a:sym typeface="Garet"/>
              </a:rPr>
              <a:t>It has libraries like “glm” that have pre-defined implementation of commonly used mathematical operations and objects.  </a:t>
            </a:r>
          </a:p>
        </p:txBody>
      </p:sp>
      <p:pic>
        <p:nvPicPr>
          <p:cNvPr name="Picture 5" id="5"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01066" y="1679493"/>
            <a:ext cx="9403489" cy="1076325"/>
          </a:xfrm>
          <a:prstGeom prst="rect">
            <a:avLst/>
          </a:prstGeom>
        </p:spPr>
        <p:txBody>
          <a:bodyPr anchor="t" rtlCol="false" tIns="0" lIns="0" bIns="0" rIns="0">
            <a:spAutoFit/>
          </a:bodyPr>
          <a:lstStyle/>
          <a:p>
            <a:pPr algn="ctr">
              <a:lnSpc>
                <a:spcPts val="8250"/>
              </a:lnSpc>
            </a:pPr>
            <a:r>
              <a:rPr lang="en-US" sz="7500">
                <a:solidFill>
                  <a:srgbClr val="FFFFFF"/>
                </a:solidFill>
                <a:latin typeface="Disket Mono"/>
                <a:ea typeface="Disket Mono"/>
                <a:cs typeface="Disket Mono"/>
                <a:sym typeface="Disket Mono"/>
              </a:rPr>
              <a:t>GLSL Structure</a:t>
            </a:r>
          </a:p>
        </p:txBody>
      </p:sp>
      <p:sp>
        <p:nvSpPr>
          <p:cNvPr name="TextBox 3" id="3"/>
          <p:cNvSpPr txBox="true"/>
          <p:nvPr/>
        </p:nvSpPr>
        <p:spPr>
          <a:xfrm rot="0">
            <a:off x="1570509" y="4961656"/>
            <a:ext cx="3597088" cy="3106089"/>
          </a:xfrm>
          <a:prstGeom prst="rect">
            <a:avLst/>
          </a:prstGeom>
        </p:spPr>
        <p:txBody>
          <a:bodyPr anchor="t" rtlCol="false" tIns="0" lIns="0" bIns="0" rIns="0">
            <a:spAutoFit/>
          </a:bodyPr>
          <a:lstStyle/>
          <a:p>
            <a:pPr algn="ctr">
              <a:lnSpc>
                <a:spcPts val="3098"/>
              </a:lnSpc>
            </a:pPr>
            <a:r>
              <a:rPr lang="en-US" sz="2213" spc="192">
                <a:solidFill>
                  <a:srgbClr val="FFFFFF"/>
                </a:solidFill>
                <a:latin typeface="Garet"/>
                <a:ea typeface="Garet"/>
                <a:cs typeface="Garet"/>
                <a:sym typeface="Garet"/>
              </a:rPr>
              <a:t>In this part, we define the version number to be used for the shader and the input variables that need to be passed to the shader.</a:t>
            </a:r>
          </a:p>
        </p:txBody>
      </p:sp>
      <p:sp>
        <p:nvSpPr>
          <p:cNvPr name="TextBox 4" id="4"/>
          <p:cNvSpPr txBox="true"/>
          <p:nvPr/>
        </p:nvSpPr>
        <p:spPr>
          <a:xfrm rot="0">
            <a:off x="1570509" y="3834806"/>
            <a:ext cx="3597088" cy="932816"/>
          </a:xfrm>
          <a:prstGeom prst="rect">
            <a:avLst/>
          </a:prstGeom>
        </p:spPr>
        <p:txBody>
          <a:bodyPr anchor="t" rtlCol="false" tIns="0" lIns="0" bIns="0" rIns="0">
            <a:spAutoFit/>
          </a:bodyPr>
          <a:lstStyle/>
          <a:p>
            <a:pPr algn="ctr">
              <a:lnSpc>
                <a:spcPts val="2420"/>
              </a:lnSpc>
            </a:pPr>
            <a:r>
              <a:rPr lang="en-US" b="true" sz="2200" spc="191">
                <a:solidFill>
                  <a:srgbClr val="21EF80"/>
                </a:solidFill>
                <a:latin typeface="Disket Mono Bold"/>
                <a:ea typeface="Disket Mono Bold"/>
                <a:cs typeface="Disket Mono Bold"/>
                <a:sym typeface="Disket Mono Bold"/>
              </a:rPr>
              <a:t>Version and input variable declaration</a:t>
            </a:r>
          </a:p>
        </p:txBody>
      </p:sp>
      <p:sp>
        <p:nvSpPr>
          <p:cNvPr name="TextBox 5" id="5"/>
          <p:cNvSpPr txBox="true"/>
          <p:nvPr/>
        </p:nvSpPr>
        <p:spPr>
          <a:xfrm rot="0">
            <a:off x="5121989" y="2689143"/>
            <a:ext cx="8044021"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“Get Shady and face the Aftermath”</a:t>
            </a:r>
          </a:p>
        </p:txBody>
      </p:sp>
      <p:sp>
        <p:nvSpPr>
          <p:cNvPr name="TextBox 6" id="6"/>
          <p:cNvSpPr txBox="true"/>
          <p:nvPr/>
        </p:nvSpPr>
        <p:spPr>
          <a:xfrm rot="0">
            <a:off x="5405722" y="4961656"/>
            <a:ext cx="3597088" cy="2325039"/>
          </a:xfrm>
          <a:prstGeom prst="rect">
            <a:avLst/>
          </a:prstGeom>
        </p:spPr>
        <p:txBody>
          <a:bodyPr anchor="t" rtlCol="false" tIns="0" lIns="0" bIns="0" rIns="0">
            <a:spAutoFit/>
          </a:bodyPr>
          <a:lstStyle/>
          <a:p>
            <a:pPr algn="ctr">
              <a:lnSpc>
                <a:spcPts val="3098"/>
              </a:lnSpc>
            </a:pPr>
            <a:r>
              <a:rPr lang="en-US" sz="2213" spc="192">
                <a:solidFill>
                  <a:srgbClr val="FFFFFF"/>
                </a:solidFill>
                <a:latin typeface="Garet"/>
                <a:ea typeface="Garet"/>
                <a:cs typeface="Garet"/>
                <a:sym typeface="Garet"/>
              </a:rPr>
              <a:t>Here, we tell OpenGL what out shader will output, as that will be passed as input to the next shader in the pipeline  </a:t>
            </a:r>
          </a:p>
        </p:txBody>
      </p:sp>
      <p:sp>
        <p:nvSpPr>
          <p:cNvPr name="TextBox 7" id="7"/>
          <p:cNvSpPr txBox="true"/>
          <p:nvPr/>
        </p:nvSpPr>
        <p:spPr>
          <a:xfrm rot="0">
            <a:off x="5405722" y="3987206"/>
            <a:ext cx="3597088" cy="628016"/>
          </a:xfrm>
          <a:prstGeom prst="rect">
            <a:avLst/>
          </a:prstGeom>
        </p:spPr>
        <p:txBody>
          <a:bodyPr anchor="t" rtlCol="false" tIns="0" lIns="0" bIns="0" rIns="0">
            <a:spAutoFit/>
          </a:bodyPr>
          <a:lstStyle/>
          <a:p>
            <a:pPr algn="ctr">
              <a:lnSpc>
                <a:spcPts val="2420"/>
              </a:lnSpc>
            </a:pPr>
            <a:r>
              <a:rPr lang="en-US" b="true" sz="2200" spc="191">
                <a:solidFill>
                  <a:srgbClr val="21EF80"/>
                </a:solidFill>
                <a:latin typeface="Disket Mono Bold"/>
                <a:ea typeface="Disket Mono Bold"/>
                <a:cs typeface="Disket Mono Bold"/>
                <a:sym typeface="Disket Mono Bold"/>
              </a:rPr>
              <a:t>Definition of Output Variables</a:t>
            </a:r>
          </a:p>
        </p:txBody>
      </p:sp>
      <p:sp>
        <p:nvSpPr>
          <p:cNvPr name="TextBox 8" id="8"/>
          <p:cNvSpPr txBox="true"/>
          <p:nvPr/>
        </p:nvSpPr>
        <p:spPr>
          <a:xfrm rot="0">
            <a:off x="9240935" y="4961656"/>
            <a:ext cx="3597088" cy="3887139"/>
          </a:xfrm>
          <a:prstGeom prst="rect">
            <a:avLst/>
          </a:prstGeom>
        </p:spPr>
        <p:txBody>
          <a:bodyPr anchor="t" rtlCol="false" tIns="0" lIns="0" bIns="0" rIns="0">
            <a:spAutoFit/>
          </a:bodyPr>
          <a:lstStyle/>
          <a:p>
            <a:pPr algn="ctr">
              <a:lnSpc>
                <a:spcPts val="3098"/>
              </a:lnSpc>
            </a:pPr>
            <a:r>
              <a:rPr lang="en-US" sz="2213" spc="192">
                <a:solidFill>
                  <a:srgbClr val="FFFFFF"/>
                </a:solidFill>
                <a:latin typeface="Garet"/>
                <a:ea typeface="Garet"/>
                <a:cs typeface="Garet"/>
                <a:sym typeface="Garet"/>
              </a:rPr>
              <a:t>In this part, we define </a:t>
            </a:r>
            <a:r>
              <a:rPr lang="en-US" b="true" sz="2213" spc="192">
                <a:solidFill>
                  <a:srgbClr val="FFFFFF"/>
                </a:solidFill>
                <a:latin typeface="Garet Bold"/>
                <a:ea typeface="Garet Bold"/>
                <a:cs typeface="Garet Bold"/>
                <a:sym typeface="Garet Bold"/>
              </a:rPr>
              <a:t>Uniforms, </a:t>
            </a:r>
            <a:r>
              <a:rPr lang="en-US" sz="2213" spc="192">
                <a:solidFill>
                  <a:srgbClr val="FFFFFF"/>
                </a:solidFill>
                <a:latin typeface="Garet"/>
                <a:ea typeface="Garet"/>
                <a:cs typeface="Garet"/>
                <a:sym typeface="Garet"/>
              </a:rPr>
              <a:t>which are used to send data from the CPU to the GPU. (The input variables send data across shaders). We can also define Helper Variables.</a:t>
            </a:r>
          </a:p>
        </p:txBody>
      </p:sp>
      <p:sp>
        <p:nvSpPr>
          <p:cNvPr name="TextBox 9" id="9"/>
          <p:cNvSpPr txBox="true"/>
          <p:nvPr/>
        </p:nvSpPr>
        <p:spPr>
          <a:xfrm rot="0">
            <a:off x="9240935" y="3987206"/>
            <a:ext cx="3597088" cy="628016"/>
          </a:xfrm>
          <a:prstGeom prst="rect">
            <a:avLst/>
          </a:prstGeom>
        </p:spPr>
        <p:txBody>
          <a:bodyPr anchor="t" rtlCol="false" tIns="0" lIns="0" bIns="0" rIns="0">
            <a:spAutoFit/>
          </a:bodyPr>
          <a:lstStyle/>
          <a:p>
            <a:pPr algn="ctr">
              <a:lnSpc>
                <a:spcPts val="2420"/>
              </a:lnSpc>
            </a:pPr>
            <a:r>
              <a:rPr lang="en-US" b="true" sz="2200" spc="191">
                <a:solidFill>
                  <a:srgbClr val="21EF80"/>
                </a:solidFill>
                <a:latin typeface="Disket Mono Bold"/>
                <a:ea typeface="Disket Mono Bold"/>
                <a:cs typeface="Disket Mono Bold"/>
                <a:sym typeface="Disket Mono Bold"/>
              </a:rPr>
              <a:t>Declaration of other Variables</a:t>
            </a:r>
          </a:p>
        </p:txBody>
      </p:sp>
      <p:sp>
        <p:nvSpPr>
          <p:cNvPr name="TextBox 10" id="10"/>
          <p:cNvSpPr txBox="true"/>
          <p:nvPr/>
        </p:nvSpPr>
        <p:spPr>
          <a:xfrm rot="0">
            <a:off x="13076148" y="4961656"/>
            <a:ext cx="3597088" cy="2715564"/>
          </a:xfrm>
          <a:prstGeom prst="rect">
            <a:avLst/>
          </a:prstGeom>
        </p:spPr>
        <p:txBody>
          <a:bodyPr anchor="t" rtlCol="false" tIns="0" lIns="0" bIns="0" rIns="0">
            <a:spAutoFit/>
          </a:bodyPr>
          <a:lstStyle/>
          <a:p>
            <a:pPr algn="ctr">
              <a:lnSpc>
                <a:spcPts val="3098"/>
              </a:lnSpc>
            </a:pPr>
            <a:r>
              <a:rPr lang="en-US" sz="2213" spc="192">
                <a:solidFill>
                  <a:srgbClr val="FFFFFF"/>
                </a:solidFill>
                <a:latin typeface="Garet"/>
                <a:ea typeface="Garet"/>
                <a:cs typeface="Garet"/>
                <a:sym typeface="Garet"/>
              </a:rPr>
              <a:t>Here, we define what operations need to be performed before assigning values to the output variables inside a main() function.</a:t>
            </a:r>
          </a:p>
        </p:txBody>
      </p:sp>
      <p:sp>
        <p:nvSpPr>
          <p:cNvPr name="TextBox 11" id="11"/>
          <p:cNvSpPr txBox="true"/>
          <p:nvPr/>
        </p:nvSpPr>
        <p:spPr>
          <a:xfrm rot="0">
            <a:off x="13076148" y="3834806"/>
            <a:ext cx="3597088" cy="932816"/>
          </a:xfrm>
          <a:prstGeom prst="rect">
            <a:avLst/>
          </a:prstGeom>
        </p:spPr>
        <p:txBody>
          <a:bodyPr anchor="t" rtlCol="false" tIns="0" lIns="0" bIns="0" rIns="0">
            <a:spAutoFit/>
          </a:bodyPr>
          <a:lstStyle/>
          <a:p>
            <a:pPr algn="ctr">
              <a:lnSpc>
                <a:spcPts val="2420"/>
              </a:lnSpc>
            </a:pPr>
            <a:r>
              <a:rPr lang="en-US" b="true" sz="2200" spc="191">
                <a:solidFill>
                  <a:srgbClr val="21EF80"/>
                </a:solidFill>
                <a:latin typeface="Disket Mono Bold"/>
                <a:ea typeface="Disket Mono Bold"/>
                <a:cs typeface="Disket Mono Bold"/>
                <a:sym typeface="Disket Mono Bold"/>
              </a:rPr>
              <a:t>Main Function and Output Variables</a:t>
            </a:r>
          </a:p>
        </p:txBody>
      </p:sp>
      <p:pic>
        <p:nvPicPr>
          <p:cNvPr name="Picture 12" id="12"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40963"/>
            <a:ext cx="1749448" cy="3546037"/>
          </a:xfrm>
          <a:custGeom>
            <a:avLst/>
            <a:gdLst/>
            <a:ahLst/>
            <a:cxnLst/>
            <a:rect r="r" b="b" t="t" l="l"/>
            <a:pathLst>
              <a:path h="3546037" w="1749448">
                <a:moveTo>
                  <a:pt x="0" y="0"/>
                </a:moveTo>
                <a:lnTo>
                  <a:pt x="1749448" y="0"/>
                </a:lnTo>
                <a:lnTo>
                  <a:pt x="1749448" y="3546037"/>
                </a:lnTo>
                <a:lnTo>
                  <a:pt x="0" y="3546037"/>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851289" y="3391111"/>
            <a:ext cx="4706263" cy="2344339"/>
            <a:chOff x="0" y="0"/>
            <a:chExt cx="1239510" cy="617439"/>
          </a:xfrm>
        </p:grpSpPr>
        <p:sp>
          <p:nvSpPr>
            <p:cNvPr name="Freeform 7" id="7"/>
            <p:cNvSpPr/>
            <p:nvPr/>
          </p:nvSpPr>
          <p:spPr>
            <a:xfrm flipH="false" flipV="false" rot="0">
              <a:off x="0" y="0"/>
              <a:ext cx="1239510" cy="617439"/>
            </a:xfrm>
            <a:custGeom>
              <a:avLst/>
              <a:gdLst/>
              <a:ahLst/>
              <a:cxnLst/>
              <a:rect r="r" b="b" t="t" l="l"/>
              <a:pathLst>
                <a:path h="617439" w="1239510">
                  <a:moveTo>
                    <a:pt x="83896" y="0"/>
                  </a:moveTo>
                  <a:lnTo>
                    <a:pt x="1155613" y="0"/>
                  </a:lnTo>
                  <a:cubicBezTo>
                    <a:pt x="1177864" y="0"/>
                    <a:pt x="1199203" y="8839"/>
                    <a:pt x="1214937" y="24573"/>
                  </a:cubicBezTo>
                  <a:cubicBezTo>
                    <a:pt x="1230671" y="40306"/>
                    <a:pt x="1239510" y="61646"/>
                    <a:pt x="1239510" y="83896"/>
                  </a:cubicBezTo>
                  <a:lnTo>
                    <a:pt x="1239510" y="533543"/>
                  </a:lnTo>
                  <a:cubicBezTo>
                    <a:pt x="1239510" y="555793"/>
                    <a:pt x="1230671" y="577133"/>
                    <a:pt x="1214937" y="592866"/>
                  </a:cubicBezTo>
                  <a:cubicBezTo>
                    <a:pt x="1199203" y="608600"/>
                    <a:pt x="1177864" y="617439"/>
                    <a:pt x="1155613" y="617439"/>
                  </a:cubicBezTo>
                  <a:lnTo>
                    <a:pt x="83896" y="617439"/>
                  </a:lnTo>
                  <a:cubicBezTo>
                    <a:pt x="61646" y="617439"/>
                    <a:pt x="40306" y="608600"/>
                    <a:pt x="24573" y="592866"/>
                  </a:cubicBezTo>
                  <a:cubicBezTo>
                    <a:pt x="8839" y="577133"/>
                    <a:pt x="0" y="555793"/>
                    <a:pt x="0" y="533543"/>
                  </a:cubicBezTo>
                  <a:lnTo>
                    <a:pt x="0" y="83896"/>
                  </a:lnTo>
                  <a:cubicBezTo>
                    <a:pt x="0" y="61646"/>
                    <a:pt x="8839" y="40306"/>
                    <a:pt x="24573" y="24573"/>
                  </a:cubicBezTo>
                  <a:cubicBezTo>
                    <a:pt x="40306" y="8839"/>
                    <a:pt x="61646" y="0"/>
                    <a:pt x="83896" y="0"/>
                  </a:cubicBezTo>
                  <a:close/>
                </a:path>
              </a:pathLst>
            </a:custGeom>
            <a:solidFill>
              <a:srgbClr val="FFFFFF"/>
            </a:solidFill>
          </p:spPr>
        </p:sp>
        <p:sp>
          <p:nvSpPr>
            <p:cNvPr name="TextBox 8" id="8"/>
            <p:cNvSpPr txBox="true"/>
            <p:nvPr/>
          </p:nvSpPr>
          <p:spPr>
            <a:xfrm>
              <a:off x="0" y="-57150"/>
              <a:ext cx="1239510" cy="674589"/>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914756" y="2134590"/>
            <a:ext cx="6579329" cy="4827380"/>
          </a:xfrm>
          <a:custGeom>
            <a:avLst/>
            <a:gdLst/>
            <a:ahLst/>
            <a:cxnLst/>
            <a:rect r="r" b="b" t="t" l="l"/>
            <a:pathLst>
              <a:path h="4827380" w="6579329">
                <a:moveTo>
                  <a:pt x="0" y="0"/>
                </a:moveTo>
                <a:lnTo>
                  <a:pt x="6579329" y="0"/>
                </a:lnTo>
                <a:lnTo>
                  <a:pt x="6579329" y="4827380"/>
                </a:lnTo>
                <a:lnTo>
                  <a:pt x="0" y="4827380"/>
                </a:lnTo>
                <a:lnTo>
                  <a:pt x="0" y="0"/>
                </a:lnTo>
                <a:close/>
              </a:path>
            </a:pathLst>
          </a:custGeom>
          <a:blipFill>
            <a:blip r:embed="rId3"/>
            <a:stretch>
              <a:fillRect l="0" t="0" r="0" b="-7497"/>
            </a:stretch>
          </a:blipFill>
        </p:spPr>
      </p:sp>
      <p:grpSp>
        <p:nvGrpSpPr>
          <p:cNvPr name="Group 10" id="10"/>
          <p:cNvGrpSpPr/>
          <p:nvPr/>
        </p:nvGrpSpPr>
        <p:grpSpPr>
          <a:xfrm rot="0">
            <a:off x="9947249" y="4563280"/>
            <a:ext cx="7520909" cy="1160439"/>
            <a:chOff x="0" y="0"/>
            <a:chExt cx="1980816" cy="305630"/>
          </a:xfrm>
        </p:grpSpPr>
        <p:sp>
          <p:nvSpPr>
            <p:cNvPr name="Freeform 11" id="11"/>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2" id="12"/>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4" action="ppaction://hlinksldjump"/>
                </a:rPr>
                <a:t>Get UP</a:t>
              </a:r>
            </a:p>
          </p:txBody>
        </p:sp>
      </p:grpSp>
      <p:grpSp>
        <p:nvGrpSpPr>
          <p:cNvPr name="Group 13" id="13"/>
          <p:cNvGrpSpPr/>
          <p:nvPr/>
        </p:nvGrpSpPr>
        <p:grpSpPr>
          <a:xfrm rot="0">
            <a:off x="2274135" y="7631654"/>
            <a:ext cx="14760291" cy="1786870"/>
            <a:chOff x="0" y="0"/>
            <a:chExt cx="19680387" cy="2382493"/>
          </a:xfrm>
        </p:grpSpPr>
        <p:sp>
          <p:nvSpPr>
            <p:cNvPr name="TextBox 14" id="14"/>
            <p:cNvSpPr txBox="true"/>
            <p:nvPr/>
          </p:nvSpPr>
          <p:spPr>
            <a:xfrm rot="0">
              <a:off x="0" y="-76200"/>
              <a:ext cx="19680387" cy="826521"/>
            </a:xfrm>
            <a:prstGeom prst="rect">
              <a:avLst/>
            </a:prstGeom>
          </p:spPr>
          <p:txBody>
            <a:bodyPr anchor="t" rtlCol="false" tIns="0" lIns="0" bIns="0" rIns="0">
              <a:spAutoFit/>
            </a:bodyPr>
            <a:lstStyle/>
            <a:p>
              <a:pPr algn="l">
                <a:lnSpc>
                  <a:spcPts val="5279"/>
                </a:lnSpc>
              </a:pPr>
              <a:r>
                <a:rPr lang="en-US" b="true" sz="3771">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1029574"/>
              <a:ext cx="19680387" cy="1352919"/>
            </a:xfrm>
            <a:prstGeom prst="rect">
              <a:avLst/>
            </a:prstGeom>
          </p:spPr>
          <p:txBody>
            <a:bodyPr anchor="t" rtlCol="false" tIns="0" lIns="0" bIns="0" rIns="0">
              <a:spAutoFit/>
            </a:bodyPr>
            <a:lstStyle/>
            <a:p>
              <a:pPr algn="l">
                <a:lnSpc>
                  <a:spcPts val="4179"/>
                </a:lnSpc>
              </a:pPr>
              <a:r>
                <a:rPr lang="en-US" sz="2985">
                  <a:solidFill>
                    <a:srgbClr val="FFFFFF"/>
                  </a:solidFill>
                  <a:latin typeface="Garet"/>
                  <a:ea typeface="Garet"/>
                  <a:cs typeface="Garet"/>
                  <a:sym typeface="Garet"/>
                </a:rPr>
                <a:t>Shit, I’m gonna be late for class, the prof is definitely going to dereg me this time, but I don’t want to get up!</a:t>
              </a:r>
            </a:p>
          </p:txBody>
        </p:sp>
      </p:grpSp>
      <p:grpSp>
        <p:nvGrpSpPr>
          <p:cNvPr name="Group 16" id="16"/>
          <p:cNvGrpSpPr/>
          <p:nvPr/>
        </p:nvGrpSpPr>
        <p:grpSpPr>
          <a:xfrm rot="0">
            <a:off x="9947249" y="5801530"/>
            <a:ext cx="7520909" cy="1160439"/>
            <a:chOff x="0" y="0"/>
            <a:chExt cx="1980816" cy="305630"/>
          </a:xfrm>
        </p:grpSpPr>
        <p:sp>
          <p:nvSpPr>
            <p:cNvPr name="Freeform 17" id="1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8" id="18"/>
            <p:cNvSpPr txBox="true"/>
            <p:nvPr/>
          </p:nvSpPr>
          <p:spPr>
            <a:xfrm>
              <a:off x="0" y="-47625"/>
              <a:ext cx="1980816"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5" action="ppaction://hlinksldjump"/>
                </a:rPr>
                <a:t>A few more minutes wont hurt...</a:t>
              </a:r>
            </a:p>
          </p:txBody>
        </p:sp>
      </p:grpSp>
      <p:pic>
        <p:nvPicPr>
          <p:cNvPr name="Picture 19" id="19"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8077429" y="7661263"/>
            <a:ext cx="990173" cy="0"/>
          </a:xfrm>
          <a:prstGeom prst="line">
            <a:avLst/>
          </a:prstGeom>
          <a:ln cap="flat" w="38100">
            <a:solidFill>
              <a:srgbClr val="E0EAFF"/>
            </a:solidFill>
            <a:prstDash val="solid"/>
            <a:headEnd type="none" len="sm" w="sm"/>
            <a:tailEnd type="none" len="sm" w="sm"/>
          </a:ln>
        </p:spPr>
      </p:sp>
      <p:sp>
        <p:nvSpPr>
          <p:cNvPr name="AutoShape 3" id="3"/>
          <p:cNvSpPr/>
          <p:nvPr/>
        </p:nvSpPr>
        <p:spPr>
          <a:xfrm flipV="true">
            <a:off x="4805792" y="7661263"/>
            <a:ext cx="1019885" cy="0"/>
          </a:xfrm>
          <a:prstGeom prst="line">
            <a:avLst/>
          </a:prstGeom>
          <a:ln cap="flat" w="38100">
            <a:solidFill>
              <a:srgbClr val="E0EAFF"/>
            </a:solidFill>
            <a:prstDash val="solid"/>
            <a:headEnd type="none" len="sm" w="sm"/>
            <a:tailEnd type="none" len="sm" w="sm"/>
          </a:ln>
        </p:spPr>
      </p:sp>
      <p:sp>
        <p:nvSpPr>
          <p:cNvPr name="TextBox 4" id="4"/>
          <p:cNvSpPr txBox="true"/>
          <p:nvPr/>
        </p:nvSpPr>
        <p:spPr>
          <a:xfrm rot="0">
            <a:off x="3253583" y="1879137"/>
            <a:ext cx="11742215"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Accessing Shaders</a:t>
            </a:r>
          </a:p>
        </p:txBody>
      </p:sp>
      <p:sp>
        <p:nvSpPr>
          <p:cNvPr name="AutoShape 5" id="5"/>
          <p:cNvSpPr/>
          <p:nvPr/>
        </p:nvSpPr>
        <p:spPr>
          <a:xfrm>
            <a:off x="9067601" y="3977681"/>
            <a:ext cx="1155652" cy="0"/>
          </a:xfrm>
          <a:prstGeom prst="line">
            <a:avLst/>
          </a:prstGeom>
          <a:ln cap="flat" w="38100">
            <a:solidFill>
              <a:srgbClr val="E0EAFF"/>
            </a:solidFill>
            <a:prstDash val="solid"/>
            <a:headEnd type="none" len="sm" w="sm"/>
            <a:tailEnd type="oval" len="lg" w="lg"/>
          </a:ln>
        </p:spPr>
      </p:sp>
      <p:sp>
        <p:nvSpPr>
          <p:cNvPr name="AutoShape 6" id="6"/>
          <p:cNvSpPr/>
          <p:nvPr/>
        </p:nvSpPr>
        <p:spPr>
          <a:xfrm>
            <a:off x="11725939" y="4015778"/>
            <a:ext cx="1394502" cy="0"/>
          </a:xfrm>
          <a:prstGeom prst="line">
            <a:avLst/>
          </a:prstGeom>
          <a:ln cap="flat" w="38100">
            <a:solidFill>
              <a:srgbClr val="E0EAFF"/>
            </a:solidFill>
            <a:prstDash val="solid"/>
            <a:headEnd type="oval" len="lg" w="lg"/>
            <a:tailEnd type="none" len="sm" w="sm"/>
          </a:ln>
        </p:spPr>
      </p:sp>
      <p:sp>
        <p:nvSpPr>
          <p:cNvPr name="TextBox 7" id="7"/>
          <p:cNvSpPr txBox="true"/>
          <p:nvPr/>
        </p:nvSpPr>
        <p:spPr>
          <a:xfrm rot="0">
            <a:off x="9996938" y="3908653"/>
            <a:ext cx="2311806" cy="233300"/>
          </a:xfrm>
          <a:prstGeom prst="rect">
            <a:avLst/>
          </a:prstGeom>
        </p:spPr>
        <p:txBody>
          <a:bodyPr anchor="t" rtlCol="false" tIns="0" lIns="0" bIns="0" rIns="0">
            <a:spAutoFit/>
          </a:bodyPr>
          <a:lstStyle/>
          <a:p>
            <a:pPr algn="ctr">
              <a:lnSpc>
                <a:spcPts val="1853"/>
              </a:lnSpc>
            </a:pPr>
            <a:r>
              <a:rPr lang="en-US" b="true" sz="1700" spc="147">
                <a:solidFill>
                  <a:srgbClr val="21EF80"/>
                </a:solidFill>
                <a:latin typeface="Disket Mono Bold"/>
                <a:ea typeface="Disket Mono Bold"/>
                <a:cs typeface="Disket Mono Bold"/>
                <a:sym typeface="Disket Mono Bold"/>
              </a:rPr>
              <a:t>Intermediates</a:t>
            </a:r>
          </a:p>
        </p:txBody>
      </p:sp>
      <p:sp>
        <p:nvSpPr>
          <p:cNvPr name="TextBox 8" id="8"/>
          <p:cNvSpPr txBox="true"/>
          <p:nvPr/>
        </p:nvSpPr>
        <p:spPr>
          <a:xfrm rot="0">
            <a:off x="5310617" y="3672606"/>
            <a:ext cx="3281872" cy="3449415"/>
          </a:xfrm>
          <a:prstGeom prst="rect">
            <a:avLst/>
          </a:prstGeom>
        </p:spPr>
        <p:txBody>
          <a:bodyPr anchor="t" rtlCol="false" tIns="0" lIns="0" bIns="0" rIns="0">
            <a:spAutoFit/>
          </a:bodyPr>
          <a:lstStyle/>
          <a:p>
            <a:pPr algn="ctr">
              <a:lnSpc>
                <a:spcPts val="2549"/>
              </a:lnSpc>
            </a:pPr>
            <a:r>
              <a:rPr lang="en-US" sz="1821" spc="158">
                <a:solidFill>
                  <a:srgbClr val="FFFFFF"/>
                </a:solidFill>
                <a:latin typeface="Garet"/>
                <a:ea typeface="Garet"/>
                <a:cs typeface="Garet"/>
                <a:sym typeface="Garet"/>
              </a:rPr>
              <a:t>We read the shader file and extract the text. We store it as a C string as OpenGL supports that format. We then store all the shaders in a sequence as each shader is characterised by its address, an unsigned int</a:t>
            </a:r>
          </a:p>
        </p:txBody>
      </p:sp>
      <p:sp>
        <p:nvSpPr>
          <p:cNvPr name="TextBox 9" id="9"/>
          <p:cNvSpPr txBox="true"/>
          <p:nvPr/>
        </p:nvSpPr>
        <p:spPr>
          <a:xfrm rot="0">
            <a:off x="9486900" y="4684681"/>
            <a:ext cx="3331882" cy="2815358"/>
          </a:xfrm>
          <a:prstGeom prst="rect">
            <a:avLst/>
          </a:prstGeom>
        </p:spPr>
        <p:txBody>
          <a:bodyPr anchor="t" rtlCol="false" tIns="0" lIns="0" bIns="0" rIns="0">
            <a:spAutoFit/>
          </a:bodyPr>
          <a:lstStyle/>
          <a:p>
            <a:pPr algn="ctr">
              <a:lnSpc>
                <a:spcPts val="2847"/>
              </a:lnSpc>
            </a:pPr>
            <a:r>
              <a:rPr lang="en-US" sz="2034" spc="176">
                <a:solidFill>
                  <a:srgbClr val="FFFFFF"/>
                </a:solidFill>
                <a:latin typeface="Garet"/>
                <a:ea typeface="Garet"/>
                <a:cs typeface="Garet"/>
                <a:sym typeface="Garet"/>
              </a:rPr>
              <a:t>This part varies from program to program. The most common implementation is usage of a Triangle Mesh which uses the following snippet to draw the triangle</a:t>
            </a:r>
          </a:p>
        </p:txBody>
      </p:sp>
      <p:sp>
        <p:nvSpPr>
          <p:cNvPr name="TextBox 10" id="10"/>
          <p:cNvSpPr txBox="true"/>
          <p:nvPr/>
        </p:nvSpPr>
        <p:spPr>
          <a:xfrm rot="0">
            <a:off x="5825677" y="7369671"/>
            <a:ext cx="2251752" cy="602234"/>
          </a:xfrm>
          <a:prstGeom prst="rect">
            <a:avLst/>
          </a:prstGeom>
        </p:spPr>
        <p:txBody>
          <a:bodyPr anchor="t" rtlCol="false" tIns="0" lIns="0" bIns="0" rIns="0">
            <a:spAutoFit/>
          </a:bodyPr>
          <a:lstStyle/>
          <a:p>
            <a:pPr algn="ctr">
              <a:lnSpc>
                <a:spcPts val="2398"/>
              </a:lnSpc>
            </a:pPr>
            <a:r>
              <a:rPr lang="en-US" b="true" sz="2200" spc="191">
                <a:solidFill>
                  <a:srgbClr val="21EF80"/>
                </a:solidFill>
                <a:latin typeface="Disket Mono Bold"/>
                <a:ea typeface="Disket Mono Bold"/>
                <a:cs typeface="Disket Mono Bold"/>
                <a:sym typeface="Disket Mono Bold"/>
              </a:rPr>
              <a:t>Making The Shader</a:t>
            </a:r>
          </a:p>
        </p:txBody>
      </p:sp>
      <p:sp>
        <p:nvSpPr>
          <p:cNvPr name="TextBox 11" id="11"/>
          <p:cNvSpPr txBox="true"/>
          <p:nvPr/>
        </p:nvSpPr>
        <p:spPr>
          <a:xfrm rot="0">
            <a:off x="1399431" y="3961808"/>
            <a:ext cx="2901536" cy="722122"/>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Creating a Window</a:t>
            </a:r>
          </a:p>
        </p:txBody>
      </p:sp>
      <p:sp>
        <p:nvSpPr>
          <p:cNvPr name="AutoShape 12" id="12"/>
          <p:cNvSpPr/>
          <p:nvPr/>
        </p:nvSpPr>
        <p:spPr>
          <a:xfrm>
            <a:off x="4300967" y="4313345"/>
            <a:ext cx="504825" cy="0"/>
          </a:xfrm>
          <a:prstGeom prst="line">
            <a:avLst/>
          </a:prstGeom>
          <a:ln cap="flat" w="38100">
            <a:solidFill>
              <a:srgbClr val="E0EAFF"/>
            </a:solidFill>
            <a:prstDash val="solid"/>
            <a:headEnd type="oval" len="lg" w="lg"/>
            <a:tailEnd type="none" len="sm" w="sm"/>
          </a:ln>
        </p:spPr>
      </p:sp>
      <p:sp>
        <p:nvSpPr>
          <p:cNvPr name="AutoShape 13" id="13"/>
          <p:cNvSpPr/>
          <p:nvPr/>
        </p:nvSpPr>
        <p:spPr>
          <a:xfrm flipV="true">
            <a:off x="4805792" y="4240326"/>
            <a:ext cx="0" cy="3480943"/>
          </a:xfrm>
          <a:prstGeom prst="line">
            <a:avLst/>
          </a:prstGeom>
          <a:ln cap="flat" w="38100">
            <a:solidFill>
              <a:srgbClr val="E0EAFF"/>
            </a:solidFill>
            <a:prstDash val="solid"/>
            <a:headEnd type="oval" len="lg" w="lg"/>
            <a:tailEnd type="oval" len="lg" w="lg"/>
          </a:ln>
        </p:spPr>
      </p:sp>
      <p:sp>
        <p:nvSpPr>
          <p:cNvPr name="AutoShape 14" id="14"/>
          <p:cNvSpPr/>
          <p:nvPr/>
        </p:nvSpPr>
        <p:spPr>
          <a:xfrm>
            <a:off x="13096760" y="7366111"/>
            <a:ext cx="1153245" cy="0"/>
          </a:xfrm>
          <a:prstGeom prst="line">
            <a:avLst/>
          </a:prstGeom>
          <a:ln cap="flat" w="38100">
            <a:solidFill>
              <a:srgbClr val="E0EAFF"/>
            </a:solidFill>
            <a:prstDash val="solid"/>
            <a:headEnd type="none" len="sm" w="sm"/>
            <a:tailEnd type="oval" len="lg" w="lg"/>
          </a:ln>
        </p:spPr>
      </p:sp>
      <p:sp>
        <p:nvSpPr>
          <p:cNvPr name="TextBox 15" id="15"/>
          <p:cNvSpPr txBox="true"/>
          <p:nvPr/>
        </p:nvSpPr>
        <p:spPr>
          <a:xfrm rot="0">
            <a:off x="14250005" y="7190787"/>
            <a:ext cx="2149735" cy="369697"/>
          </a:xfrm>
          <a:prstGeom prst="rect">
            <a:avLst/>
          </a:prstGeom>
        </p:spPr>
        <p:txBody>
          <a:bodyPr anchor="t" rtlCol="false" tIns="0" lIns="0" bIns="0" rIns="0">
            <a:spAutoFit/>
          </a:bodyPr>
          <a:lstStyle/>
          <a:p>
            <a:pPr algn="ctr">
              <a:lnSpc>
                <a:spcPts val="2834"/>
              </a:lnSpc>
            </a:pPr>
            <a:r>
              <a:rPr lang="en-US" b="true" sz="2600" spc="226">
                <a:solidFill>
                  <a:srgbClr val="21EF80"/>
                </a:solidFill>
                <a:latin typeface="Disket Mono Bold"/>
                <a:ea typeface="Disket Mono Bold"/>
                <a:cs typeface="Disket Mono Bold"/>
                <a:sym typeface="Disket Mono Bold"/>
              </a:rPr>
              <a:t>Clean Up</a:t>
            </a:r>
          </a:p>
        </p:txBody>
      </p:sp>
      <p:sp>
        <p:nvSpPr>
          <p:cNvPr name="AutoShape 16" id="16"/>
          <p:cNvSpPr/>
          <p:nvPr/>
        </p:nvSpPr>
        <p:spPr>
          <a:xfrm flipV="true">
            <a:off x="9067601" y="3904654"/>
            <a:ext cx="0" cy="3816614"/>
          </a:xfrm>
          <a:prstGeom prst="line">
            <a:avLst/>
          </a:prstGeom>
          <a:ln cap="flat" w="38100">
            <a:solidFill>
              <a:srgbClr val="E0EAFF"/>
            </a:solidFill>
            <a:prstDash val="solid"/>
            <a:headEnd type="oval" len="lg" w="lg"/>
            <a:tailEnd type="oval" len="lg" w="lg"/>
          </a:ln>
        </p:spPr>
      </p:sp>
      <p:sp>
        <p:nvSpPr>
          <p:cNvPr name="AutoShape 17" id="17"/>
          <p:cNvSpPr/>
          <p:nvPr/>
        </p:nvSpPr>
        <p:spPr>
          <a:xfrm flipV="true">
            <a:off x="13120441" y="3943068"/>
            <a:ext cx="0" cy="3483915"/>
          </a:xfrm>
          <a:prstGeom prst="line">
            <a:avLst/>
          </a:prstGeom>
          <a:ln cap="flat" w="38100">
            <a:solidFill>
              <a:srgbClr val="E0EAFF"/>
            </a:solidFill>
            <a:prstDash val="solid"/>
            <a:headEnd type="oval" len="lg" w="lg"/>
            <a:tailEnd type="oval" len="lg" w="lg"/>
          </a:ln>
        </p:spPr>
      </p:sp>
      <p:sp>
        <p:nvSpPr>
          <p:cNvPr name="TextBox 18" id="18"/>
          <p:cNvSpPr txBox="true"/>
          <p:nvPr/>
        </p:nvSpPr>
        <p:spPr>
          <a:xfrm rot="0">
            <a:off x="13482391" y="5569220"/>
            <a:ext cx="3281872" cy="1405985"/>
          </a:xfrm>
          <a:prstGeom prst="rect">
            <a:avLst/>
          </a:prstGeom>
        </p:spPr>
        <p:txBody>
          <a:bodyPr anchor="t" rtlCol="false" tIns="0" lIns="0" bIns="0" rIns="0">
            <a:spAutoFit/>
          </a:bodyPr>
          <a:lstStyle/>
          <a:p>
            <a:pPr algn="ctr">
              <a:lnSpc>
                <a:spcPts val="2829"/>
              </a:lnSpc>
            </a:pPr>
            <a:r>
              <a:rPr lang="en-US" sz="2021" spc="175">
                <a:solidFill>
                  <a:srgbClr val="FFFFFF"/>
                </a:solidFill>
                <a:latin typeface="Garet"/>
                <a:ea typeface="Garet"/>
                <a:cs typeface="Garet"/>
                <a:sym typeface="Garet"/>
              </a:rPr>
              <a:t>In this part, we delete the shader program we created and free the memory </a:t>
            </a:r>
          </a:p>
        </p:txBody>
      </p:sp>
      <p:sp>
        <p:nvSpPr>
          <p:cNvPr name="TextBox 19" id="19"/>
          <p:cNvSpPr txBox="true"/>
          <p:nvPr/>
        </p:nvSpPr>
        <p:spPr>
          <a:xfrm rot="0">
            <a:off x="1410724" y="5014531"/>
            <a:ext cx="2909293" cy="1554998"/>
          </a:xfrm>
          <a:prstGeom prst="rect">
            <a:avLst/>
          </a:prstGeom>
        </p:spPr>
        <p:txBody>
          <a:bodyPr anchor="t" rtlCol="false" tIns="0" lIns="0" bIns="0" rIns="0">
            <a:spAutoFit/>
          </a:bodyPr>
          <a:lstStyle/>
          <a:p>
            <a:pPr algn="ctr">
              <a:lnSpc>
                <a:spcPts val="2491"/>
              </a:lnSpc>
            </a:pPr>
            <a:r>
              <a:rPr lang="en-US" sz="1779" spc="154">
                <a:solidFill>
                  <a:srgbClr val="FFFFFF"/>
                </a:solidFill>
                <a:latin typeface="Garet"/>
                <a:ea typeface="Garet"/>
                <a:cs typeface="Garet"/>
                <a:sym typeface="Garet"/>
              </a:rPr>
              <a:t>We create a window using GLFW. This window is where all the graphics output shows up. </a:t>
            </a:r>
          </a:p>
        </p:txBody>
      </p:sp>
      <p:sp>
        <p:nvSpPr>
          <p:cNvPr name="TextBox 20" id="20"/>
          <p:cNvSpPr txBox="true"/>
          <p:nvPr/>
        </p:nvSpPr>
        <p:spPr>
          <a:xfrm rot="0">
            <a:off x="4805792" y="3035285"/>
            <a:ext cx="8290969" cy="396223"/>
          </a:xfrm>
          <a:prstGeom prst="rect">
            <a:avLst/>
          </a:prstGeom>
        </p:spPr>
        <p:txBody>
          <a:bodyPr anchor="t" rtlCol="false" tIns="0" lIns="0" bIns="0" rIns="0">
            <a:spAutoFit/>
          </a:bodyPr>
          <a:lstStyle/>
          <a:p>
            <a:pPr algn="ctr">
              <a:lnSpc>
                <a:spcPts val="3360"/>
              </a:lnSpc>
            </a:pPr>
            <a:r>
              <a:rPr lang="en-US" sz="2400">
                <a:solidFill>
                  <a:srgbClr val="00C49C"/>
                </a:solidFill>
                <a:latin typeface="Garet"/>
                <a:ea typeface="Garet"/>
                <a:cs typeface="Garet"/>
                <a:sym typeface="Garet"/>
              </a:rPr>
              <a:t>Go Fetch! (the Shaders)</a:t>
            </a:r>
          </a:p>
        </p:txBody>
      </p:sp>
      <p:sp>
        <p:nvSpPr>
          <p:cNvPr name="Freeform 21" id="21"/>
          <p:cNvSpPr/>
          <p:nvPr/>
        </p:nvSpPr>
        <p:spPr>
          <a:xfrm flipH="false" flipV="false" rot="0">
            <a:off x="8204944" y="7940343"/>
            <a:ext cx="5591401" cy="750066"/>
          </a:xfrm>
          <a:custGeom>
            <a:avLst/>
            <a:gdLst/>
            <a:ahLst/>
            <a:cxnLst/>
            <a:rect r="r" b="b" t="t" l="l"/>
            <a:pathLst>
              <a:path h="750066" w="5591401">
                <a:moveTo>
                  <a:pt x="0" y="0"/>
                </a:moveTo>
                <a:lnTo>
                  <a:pt x="5591401" y="0"/>
                </a:lnTo>
                <a:lnTo>
                  <a:pt x="5591401" y="750066"/>
                </a:lnTo>
                <a:lnTo>
                  <a:pt x="0" y="750066"/>
                </a:lnTo>
                <a:lnTo>
                  <a:pt x="0" y="0"/>
                </a:lnTo>
                <a:close/>
              </a:path>
            </a:pathLst>
          </a:custGeom>
          <a:blipFill>
            <a:blip r:embed="rId2"/>
            <a:stretch>
              <a:fillRect l="0" t="0" r="0" b="0"/>
            </a:stretch>
          </a:blipFill>
          <a:ln w="47625" cap="rnd">
            <a:solidFill>
              <a:srgbClr val="21EF80"/>
            </a:solidFill>
            <a:prstDash val="solid"/>
            <a:round/>
          </a:ln>
        </p:spPr>
      </p:sp>
      <p:pic>
        <p:nvPicPr>
          <p:cNvPr name="Picture 22" id="22" descr="pixelated book slightly bouncing"/>
          <p:cNvPicPr>
            <a:picLocks noChangeAspect="true"/>
          </p:cNvPicPr>
          <p:nvPr/>
        </p:nvPicPr>
        <p:blipFill>
          <a:blip r:embed="rId3"/>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61019" y="1780607"/>
            <a:ext cx="16203452"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Four Shade(r)s of OpenGL</a:t>
            </a:r>
          </a:p>
        </p:txBody>
      </p:sp>
      <p:sp>
        <p:nvSpPr>
          <p:cNvPr name="TextBox 3" id="3"/>
          <p:cNvSpPr txBox="true"/>
          <p:nvPr/>
        </p:nvSpPr>
        <p:spPr>
          <a:xfrm rot="0">
            <a:off x="4879340" y="2961707"/>
            <a:ext cx="8529320" cy="655428"/>
          </a:xfrm>
          <a:prstGeom prst="rect">
            <a:avLst/>
          </a:prstGeom>
        </p:spPr>
        <p:txBody>
          <a:bodyPr anchor="t" rtlCol="false" tIns="0" lIns="0" bIns="0" rIns="0">
            <a:spAutoFit/>
          </a:bodyPr>
          <a:lstStyle/>
          <a:p>
            <a:pPr algn="ctr">
              <a:lnSpc>
                <a:spcPts val="5349"/>
              </a:lnSpc>
            </a:pPr>
            <a:r>
              <a:rPr lang="en-US" sz="3820" b="true">
                <a:solidFill>
                  <a:srgbClr val="00C49C"/>
                </a:solidFill>
                <a:latin typeface="Garet Bold"/>
                <a:ea typeface="Garet Bold"/>
                <a:cs typeface="Garet Bold"/>
                <a:sym typeface="Garet Bold"/>
              </a:rPr>
              <a:t>NSFW Warning(excessive crying)</a:t>
            </a:r>
          </a:p>
        </p:txBody>
      </p:sp>
      <p:sp>
        <p:nvSpPr>
          <p:cNvPr name="TextBox 4" id="4"/>
          <p:cNvSpPr txBox="true"/>
          <p:nvPr/>
        </p:nvSpPr>
        <p:spPr>
          <a:xfrm rot="0">
            <a:off x="2084548" y="3750310"/>
            <a:ext cx="14156393" cy="4648835"/>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Garet"/>
                <a:ea typeface="Garet"/>
                <a:cs typeface="Garet"/>
                <a:sym typeface="Garet"/>
              </a:rPr>
              <a:t>Shaders are of (mainly) four types: </a:t>
            </a:r>
          </a:p>
          <a:p>
            <a:pPr algn="l" marL="1252224" indent="-417408" lvl="2">
              <a:lnSpc>
                <a:spcPts val="4060"/>
              </a:lnSpc>
              <a:buAutoNum type="alphaLcPeriod" startAt="1"/>
            </a:pPr>
            <a:r>
              <a:rPr lang="en-US" sz="2900">
                <a:solidFill>
                  <a:srgbClr val="FFFFFF"/>
                </a:solidFill>
                <a:latin typeface="Garet"/>
                <a:ea typeface="Garet"/>
                <a:cs typeface="Garet"/>
                <a:sym typeface="Garet"/>
              </a:rPr>
              <a:t>Vertex Shaders</a:t>
            </a:r>
          </a:p>
          <a:p>
            <a:pPr algn="l" marL="1252224" indent="-417408" lvl="2">
              <a:lnSpc>
                <a:spcPts val="4060"/>
              </a:lnSpc>
              <a:buAutoNum type="alphaLcPeriod" startAt="1"/>
            </a:pPr>
            <a:r>
              <a:rPr lang="en-US" sz="2900">
                <a:solidFill>
                  <a:srgbClr val="FFFFFF"/>
                </a:solidFill>
                <a:latin typeface="Garet"/>
                <a:ea typeface="Garet"/>
                <a:cs typeface="Garet"/>
                <a:sym typeface="Garet"/>
              </a:rPr>
              <a:t>Fragment Shaders</a:t>
            </a:r>
          </a:p>
          <a:p>
            <a:pPr algn="l" marL="1252224" indent="-417408" lvl="2">
              <a:lnSpc>
                <a:spcPts val="4060"/>
              </a:lnSpc>
              <a:buAutoNum type="alphaLcPeriod" startAt="1"/>
            </a:pPr>
            <a:r>
              <a:rPr lang="en-US" sz="2900">
                <a:solidFill>
                  <a:srgbClr val="FFFFFF"/>
                </a:solidFill>
                <a:latin typeface="Garet"/>
                <a:ea typeface="Garet"/>
                <a:cs typeface="Garet"/>
                <a:sym typeface="Garet"/>
              </a:rPr>
              <a:t>Geometry Shaders</a:t>
            </a:r>
          </a:p>
          <a:p>
            <a:pPr algn="l" marL="1252224" indent="-417408" lvl="2">
              <a:lnSpc>
                <a:spcPts val="4060"/>
              </a:lnSpc>
              <a:buAutoNum type="alphaLcPeriod" startAt="1"/>
            </a:pPr>
            <a:r>
              <a:rPr lang="en-US" sz="2900">
                <a:solidFill>
                  <a:srgbClr val="FFFFFF"/>
                </a:solidFill>
                <a:latin typeface="Garet"/>
                <a:ea typeface="Garet"/>
                <a:cs typeface="Garet"/>
                <a:sym typeface="Garet"/>
              </a:rPr>
              <a:t>Compute Shaders</a:t>
            </a:r>
          </a:p>
          <a:p>
            <a:pPr algn="l">
              <a:lnSpc>
                <a:spcPts val="4060"/>
              </a:lnSpc>
            </a:pPr>
          </a:p>
          <a:p>
            <a:pPr algn="l" marL="626112" indent="-313056" lvl="1">
              <a:lnSpc>
                <a:spcPts val="4060"/>
              </a:lnSpc>
              <a:buFont typeface="Arial"/>
              <a:buChar char="•"/>
            </a:pPr>
            <a:r>
              <a:rPr lang="en-US" sz="2900">
                <a:solidFill>
                  <a:srgbClr val="FFFFFF"/>
                </a:solidFill>
                <a:latin typeface="Garet"/>
                <a:ea typeface="Garet"/>
                <a:cs typeface="Garet"/>
                <a:sym typeface="Garet"/>
              </a:rPr>
              <a:t>Additionally, there are two more types of shaders:</a:t>
            </a:r>
          </a:p>
          <a:p>
            <a:pPr algn="l" marL="1252224" indent="-417408" lvl="2">
              <a:lnSpc>
                <a:spcPts val="4060"/>
              </a:lnSpc>
              <a:buFont typeface="Arial"/>
              <a:buChar char="⚬"/>
            </a:pPr>
            <a:r>
              <a:rPr lang="en-US" sz="2900">
                <a:solidFill>
                  <a:srgbClr val="FFFFFF"/>
                </a:solidFill>
                <a:latin typeface="Garet"/>
                <a:ea typeface="Garet"/>
                <a:cs typeface="Garet"/>
                <a:sym typeface="Garet"/>
              </a:rPr>
              <a:t>Tessellation Control Shaders  </a:t>
            </a:r>
          </a:p>
          <a:p>
            <a:pPr algn="l" marL="1252224" indent="-417408" lvl="2">
              <a:lnSpc>
                <a:spcPts val="4060"/>
              </a:lnSpc>
              <a:buFont typeface="Arial"/>
              <a:buChar char="⚬"/>
            </a:pPr>
            <a:r>
              <a:rPr lang="en-US" sz="2900">
                <a:solidFill>
                  <a:srgbClr val="FFFFFF"/>
                </a:solidFill>
                <a:latin typeface="Garet"/>
                <a:ea typeface="Garet"/>
                <a:cs typeface="Garet"/>
                <a:sym typeface="Garet"/>
              </a:rPr>
              <a:t>Tessellation Evaluation Shaders</a:t>
            </a:r>
          </a:p>
        </p:txBody>
      </p:sp>
      <p:pic>
        <p:nvPicPr>
          <p:cNvPr name="Picture 5" id="5"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51245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Vertex Shaders</a:t>
            </a:r>
          </a:p>
        </p:txBody>
      </p:sp>
      <p:sp>
        <p:nvSpPr>
          <p:cNvPr name="TextBox 3" id="3"/>
          <p:cNvSpPr txBox="true"/>
          <p:nvPr/>
        </p:nvSpPr>
        <p:spPr>
          <a:xfrm rot="0">
            <a:off x="2084548" y="3158868"/>
            <a:ext cx="14156393" cy="554609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FFFFFF"/>
                </a:solidFill>
                <a:latin typeface="Garet"/>
                <a:ea typeface="Garet"/>
                <a:cs typeface="Garet"/>
                <a:sym typeface="Garet"/>
              </a:rPr>
              <a:t>The Vertex Shader is the programmable </a:t>
            </a:r>
            <a:r>
              <a:rPr lang="en-US" sz="2600" u="none">
                <a:solidFill>
                  <a:srgbClr val="FFFFFF"/>
                </a:solidFill>
                <a:latin typeface="Garet"/>
                <a:ea typeface="Garet"/>
                <a:cs typeface="Garet"/>
                <a:sym typeface="Garet"/>
              </a:rPr>
              <a:t>Shader </a:t>
            </a:r>
            <a:r>
              <a:rPr lang="en-US" sz="2600">
                <a:solidFill>
                  <a:srgbClr val="FFFFFF"/>
                </a:solidFill>
                <a:latin typeface="Garet"/>
                <a:ea typeface="Garet"/>
                <a:cs typeface="Garet"/>
                <a:sym typeface="Garet"/>
              </a:rPr>
              <a:t>stage in the rendering pipeline that handles the processing of individual vertices.</a:t>
            </a:r>
          </a:p>
          <a:p>
            <a:pPr algn="l" marL="561344" indent="-280672" lvl="1">
              <a:lnSpc>
                <a:spcPts val="3640"/>
              </a:lnSpc>
              <a:buFont typeface="Arial"/>
              <a:buChar char="•"/>
            </a:pPr>
            <a:r>
              <a:rPr lang="en-US" sz="2600">
                <a:solidFill>
                  <a:srgbClr val="FFFFFF"/>
                </a:solidFill>
                <a:latin typeface="Garet"/>
                <a:ea typeface="Garet"/>
                <a:cs typeface="Garet"/>
                <a:sym typeface="Garet"/>
              </a:rPr>
              <a:t>Vertex shaders are fed Vertex Attribute data, as specified from a vertex array object by a drawing command. </a:t>
            </a:r>
          </a:p>
          <a:p>
            <a:pPr algn="l" marL="561344" indent="-280672" lvl="1">
              <a:lnSpc>
                <a:spcPts val="3640"/>
              </a:lnSpc>
              <a:buFont typeface="Arial"/>
              <a:buChar char="•"/>
            </a:pPr>
            <a:r>
              <a:rPr lang="en-US" sz="2600">
                <a:solidFill>
                  <a:srgbClr val="FFFFFF"/>
                </a:solidFill>
                <a:latin typeface="Garet"/>
                <a:ea typeface="Garet"/>
                <a:cs typeface="Garet"/>
                <a:sym typeface="Garet"/>
              </a:rPr>
              <a:t>A vertex shader receives a single vertex from the vertex stream and generates a single vertex to the output vertex stream. </a:t>
            </a:r>
          </a:p>
          <a:p>
            <a:pPr algn="l" marL="561344" indent="-280672" lvl="1">
              <a:lnSpc>
                <a:spcPts val="3640"/>
              </a:lnSpc>
              <a:buFont typeface="Arial"/>
              <a:buChar char="•"/>
            </a:pPr>
            <a:r>
              <a:rPr lang="en-US" sz="2600">
                <a:solidFill>
                  <a:srgbClr val="FFFFFF"/>
                </a:solidFill>
                <a:latin typeface="Garet"/>
                <a:ea typeface="Garet"/>
                <a:cs typeface="Garet"/>
                <a:sym typeface="Garet"/>
              </a:rPr>
              <a:t>There must be a 1:1 mapping from input vertices to output vertices. </a:t>
            </a:r>
          </a:p>
          <a:p>
            <a:pPr algn="l" marL="561344" indent="-280672" lvl="1">
              <a:lnSpc>
                <a:spcPts val="3640"/>
              </a:lnSpc>
              <a:buFont typeface="Arial"/>
              <a:buChar char="•"/>
            </a:pPr>
            <a:r>
              <a:rPr lang="en-US" sz="2600">
                <a:solidFill>
                  <a:srgbClr val="FFFFFF"/>
                </a:solidFill>
                <a:latin typeface="Garet"/>
                <a:ea typeface="Garet"/>
                <a:cs typeface="Garet"/>
                <a:sym typeface="Garet"/>
              </a:rPr>
              <a:t>User-defined input values to vertex shaders are sometimes called "vertex attributes". Their values are provided by issuing a drawing command while an appropriate vertex array object is bound.</a:t>
            </a:r>
          </a:p>
          <a:p>
            <a:pPr algn="l" marL="561344" indent="-280672" lvl="1">
              <a:lnSpc>
                <a:spcPts val="3640"/>
              </a:lnSpc>
              <a:buFont typeface="Arial"/>
              <a:buChar char="•"/>
            </a:pPr>
            <a:r>
              <a:rPr lang="en-US" sz="2600">
                <a:solidFill>
                  <a:srgbClr val="FFFFFF"/>
                </a:solidFill>
                <a:latin typeface="Garet"/>
                <a:ea typeface="Garet"/>
                <a:cs typeface="Garet"/>
                <a:sym typeface="Garet"/>
              </a:rPr>
              <a:t>Output variables from the vertex shader are passed to the next section of the pipeline.</a:t>
            </a:r>
          </a:p>
        </p:txBody>
      </p:sp>
      <p:sp>
        <p:nvSpPr>
          <p:cNvPr name="TextBox 4" id="4"/>
          <p:cNvSpPr txBox="true"/>
          <p:nvPr/>
        </p:nvSpPr>
        <p:spPr>
          <a:xfrm rot="0">
            <a:off x="5206298" y="2578865"/>
            <a:ext cx="7912894" cy="490855"/>
          </a:xfrm>
          <a:prstGeom prst="rect">
            <a:avLst/>
          </a:prstGeom>
        </p:spPr>
        <p:txBody>
          <a:bodyPr anchor="t" rtlCol="false" tIns="0" lIns="0" bIns="0" rIns="0">
            <a:spAutoFit/>
          </a:bodyPr>
          <a:lstStyle/>
          <a:p>
            <a:pPr algn="ctr">
              <a:lnSpc>
                <a:spcPts val="3920"/>
              </a:lnSpc>
            </a:pPr>
            <a:r>
              <a:rPr lang="en-US" sz="2800">
                <a:solidFill>
                  <a:srgbClr val="00C49C"/>
                </a:solidFill>
                <a:latin typeface="Garet"/>
                <a:ea typeface="Garet"/>
                <a:cs typeface="Garet"/>
                <a:sym typeface="Garet"/>
              </a:rPr>
              <a:t>“You need to be sharp to implement these”</a:t>
            </a:r>
          </a:p>
        </p:txBody>
      </p:sp>
      <p:pic>
        <p:nvPicPr>
          <p:cNvPr name="Picture 5" id="5"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78337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Fragment Shaders</a:t>
            </a:r>
          </a:p>
        </p:txBody>
      </p:sp>
      <p:sp>
        <p:nvSpPr>
          <p:cNvPr name="TextBox 3" id="3"/>
          <p:cNvSpPr txBox="true"/>
          <p:nvPr/>
        </p:nvSpPr>
        <p:spPr>
          <a:xfrm rot="0">
            <a:off x="2084548" y="3750310"/>
            <a:ext cx="14156393" cy="4145915"/>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Garet"/>
                <a:ea typeface="Garet"/>
                <a:cs typeface="Garet"/>
                <a:sym typeface="Garet"/>
              </a:rPr>
              <a:t>A f</a:t>
            </a:r>
            <a:r>
              <a:rPr lang="en-US" sz="2900">
                <a:solidFill>
                  <a:srgbClr val="FFFFFF"/>
                </a:solidFill>
                <a:latin typeface="Garet"/>
                <a:ea typeface="Garet"/>
                <a:cs typeface="Garet"/>
                <a:sym typeface="Garet"/>
              </a:rPr>
              <a:t>ragment shader is a stage in the OpenGL pipeline that processes fragments (potential pixels) generated during rasteriz</a:t>
            </a:r>
            <a:r>
              <a:rPr lang="en-US" sz="2900">
                <a:solidFill>
                  <a:srgbClr val="FFFFFF"/>
                </a:solidFill>
                <a:latin typeface="Garet"/>
                <a:ea typeface="Garet"/>
                <a:cs typeface="Garet"/>
                <a:sym typeface="Garet"/>
              </a:rPr>
              <a:t>ation. It takes interpolated vertex data as input and outputs:</a:t>
            </a:r>
          </a:p>
          <a:p>
            <a:pPr algn="l" marL="1252224" indent="-417408" lvl="2">
              <a:lnSpc>
                <a:spcPts val="4060"/>
              </a:lnSpc>
              <a:buFont typeface="Arial"/>
              <a:buChar char="⚬"/>
            </a:pPr>
            <a:r>
              <a:rPr lang="en-US" sz="2900">
                <a:solidFill>
                  <a:srgbClr val="FFFFFF"/>
                </a:solidFill>
                <a:latin typeface="Garet"/>
                <a:ea typeface="Garet"/>
                <a:cs typeface="Garet"/>
                <a:sym typeface="Garet"/>
              </a:rPr>
              <a:t>Depth value</a:t>
            </a:r>
          </a:p>
          <a:p>
            <a:pPr algn="l" marL="1252224" indent="-417408" lvl="2">
              <a:lnSpc>
                <a:spcPts val="4060"/>
              </a:lnSpc>
              <a:buFont typeface="Arial"/>
              <a:buChar char="⚬"/>
            </a:pPr>
            <a:r>
              <a:rPr lang="en-US" sz="2900">
                <a:solidFill>
                  <a:srgbClr val="FFFFFF"/>
                </a:solidFill>
                <a:latin typeface="Garet"/>
                <a:ea typeface="Garet"/>
                <a:cs typeface="Garet"/>
                <a:sym typeface="Garet"/>
              </a:rPr>
              <a:t>Color values for the framebuffer</a:t>
            </a:r>
          </a:p>
          <a:p>
            <a:pPr algn="l" marL="1252224" indent="-417408" lvl="2">
              <a:lnSpc>
                <a:spcPts val="4060"/>
              </a:lnSpc>
              <a:buFont typeface="Arial"/>
              <a:buChar char="⚬"/>
            </a:pPr>
            <a:r>
              <a:rPr lang="en-US" sz="2900">
                <a:solidFill>
                  <a:srgbClr val="FFFFFF"/>
                </a:solidFill>
                <a:latin typeface="Garet"/>
                <a:ea typeface="Garet"/>
                <a:cs typeface="Garet"/>
                <a:sym typeface="Garet"/>
              </a:rPr>
              <a:t>Stencil value (unmodified)</a:t>
            </a:r>
          </a:p>
          <a:p>
            <a:pPr algn="l" marL="626112" indent="-313056" lvl="1">
              <a:lnSpc>
                <a:spcPts val="4060"/>
              </a:lnSpc>
              <a:buFont typeface="Arial"/>
              <a:buChar char="•"/>
            </a:pPr>
            <a:r>
              <a:rPr lang="en-US" sz="2900">
                <a:solidFill>
                  <a:srgbClr val="FFFFFF"/>
                </a:solidFill>
                <a:latin typeface="Garet"/>
                <a:ea typeface="Garet"/>
                <a:cs typeface="Garet"/>
                <a:sym typeface="Garet"/>
              </a:rPr>
              <a:t>The shader operates per fragment, allowing for operations like texturing and lighting, and is crucial for rendering detailed graphics.</a:t>
            </a:r>
          </a:p>
        </p:txBody>
      </p:sp>
      <p:pic>
        <p:nvPicPr>
          <p:cNvPr name="Picture 4" id="4"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78337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Geometry Shaders</a:t>
            </a:r>
          </a:p>
        </p:txBody>
      </p:sp>
      <p:sp>
        <p:nvSpPr>
          <p:cNvPr name="TextBox 3" id="3"/>
          <p:cNvSpPr txBox="true"/>
          <p:nvPr/>
        </p:nvSpPr>
        <p:spPr>
          <a:xfrm rot="0">
            <a:off x="2084548" y="3750310"/>
            <a:ext cx="14156393" cy="3620135"/>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Garet"/>
                <a:ea typeface="Garet"/>
                <a:cs typeface="Garet"/>
                <a:sym typeface="Garet"/>
              </a:rPr>
              <a:t>A Geometry Shader (GS) is </a:t>
            </a:r>
            <a:r>
              <a:rPr lang="en-US" sz="2900">
                <a:solidFill>
                  <a:srgbClr val="FFFFFF"/>
                </a:solidFill>
                <a:latin typeface="Garet"/>
                <a:ea typeface="Garet"/>
                <a:cs typeface="Garet"/>
                <a:sym typeface="Garet"/>
              </a:rPr>
              <a:t>a Shader program written in GLSL that governs the proc</a:t>
            </a:r>
            <a:r>
              <a:rPr lang="en-US" sz="2900">
                <a:solidFill>
                  <a:srgbClr val="FFFFFF"/>
                </a:solidFill>
                <a:latin typeface="Garet"/>
                <a:ea typeface="Garet"/>
                <a:cs typeface="Garet"/>
                <a:sym typeface="Garet"/>
              </a:rPr>
              <a:t>essing of Primitives.</a:t>
            </a:r>
          </a:p>
          <a:p>
            <a:pPr algn="l" marL="626112" indent="-313056" lvl="1">
              <a:lnSpc>
                <a:spcPts val="4060"/>
              </a:lnSpc>
              <a:buFont typeface="Arial"/>
              <a:buChar char="•"/>
            </a:pPr>
            <a:r>
              <a:rPr lang="en-US" sz="2900">
                <a:solidFill>
                  <a:srgbClr val="FFFFFF"/>
                </a:solidFill>
                <a:latin typeface="Garet"/>
                <a:ea typeface="Garet"/>
                <a:cs typeface="Garet"/>
                <a:sym typeface="Garet"/>
              </a:rPr>
              <a:t>The main reasons to use a GS are:</a:t>
            </a:r>
          </a:p>
          <a:p>
            <a:pPr algn="l" marL="1252224" indent="-417408" lvl="2">
              <a:lnSpc>
                <a:spcPts val="4060"/>
              </a:lnSpc>
              <a:buFont typeface="Arial"/>
              <a:buChar char="⚬"/>
            </a:pPr>
            <a:r>
              <a:rPr lang="en-US" sz="2900">
                <a:solidFill>
                  <a:srgbClr val="FFFFFF"/>
                </a:solidFill>
                <a:latin typeface="Garet"/>
                <a:ea typeface="Garet"/>
                <a:cs typeface="Garet"/>
                <a:sym typeface="Garet"/>
              </a:rPr>
              <a:t>Layered rendering: taking one primitive and rendering it to multiple images without changing bound render targets.</a:t>
            </a:r>
          </a:p>
          <a:p>
            <a:pPr algn="l" marL="1252224" indent="-417408" lvl="2">
              <a:lnSpc>
                <a:spcPts val="4060"/>
              </a:lnSpc>
              <a:buFont typeface="Arial"/>
              <a:buChar char="⚬"/>
            </a:pPr>
            <a:r>
              <a:rPr lang="en-US" sz="2900">
                <a:solidFill>
                  <a:srgbClr val="FFFFFF"/>
                </a:solidFill>
                <a:latin typeface="Garet"/>
                <a:ea typeface="Garet"/>
                <a:cs typeface="Garet"/>
                <a:sym typeface="Garet"/>
              </a:rPr>
              <a:t>Transform Feedback: This is often employed for computational tasks on the GPU (obviously pre-Compute Shader).</a:t>
            </a:r>
          </a:p>
        </p:txBody>
      </p:sp>
      <p:pic>
        <p:nvPicPr>
          <p:cNvPr name="Picture 4" id="4"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84548" y="1783372"/>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Compute Shaders</a:t>
            </a:r>
          </a:p>
        </p:txBody>
      </p:sp>
      <p:sp>
        <p:nvSpPr>
          <p:cNvPr name="TextBox 3" id="3"/>
          <p:cNvSpPr txBox="true"/>
          <p:nvPr/>
        </p:nvSpPr>
        <p:spPr>
          <a:xfrm rot="0">
            <a:off x="2084548" y="3750310"/>
            <a:ext cx="14156393" cy="3082925"/>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Garet"/>
                <a:ea typeface="Garet"/>
                <a:cs typeface="Garet"/>
                <a:sym typeface="Garet"/>
              </a:rPr>
              <a:t>A Compute Shader is a special type of shader in OpenGL designed for general-purpose parallel computing on the GPU. </a:t>
            </a:r>
          </a:p>
          <a:p>
            <a:pPr algn="l" marL="626112" indent="-313056" lvl="1">
              <a:lnSpc>
                <a:spcPts val="4060"/>
              </a:lnSpc>
              <a:buFont typeface="Arial"/>
              <a:buChar char="•"/>
            </a:pPr>
            <a:r>
              <a:rPr lang="en-US" sz="2900">
                <a:solidFill>
                  <a:srgbClr val="FFFFFF"/>
                </a:solidFill>
                <a:latin typeface="Garet"/>
                <a:ea typeface="Garet"/>
                <a:cs typeface="Garet"/>
                <a:sym typeface="Garet"/>
              </a:rPr>
              <a:t>Unlike other shaders (vertex, fragment, geometry), compute shaders do not operate within the graphics pipeline—instead, they are executed as standalone programs for tasks like physics simulations, image processing, and AI.</a:t>
            </a:r>
          </a:p>
        </p:txBody>
      </p:sp>
      <p:pic>
        <p:nvPicPr>
          <p:cNvPr name="Picture 4" id="4"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4401926"/>
            <a:ext cx="15966183" cy="1497350"/>
            <a:chOff x="0" y="0"/>
            <a:chExt cx="21288245" cy="1996466"/>
          </a:xfrm>
        </p:grpSpPr>
        <p:sp>
          <p:nvSpPr>
            <p:cNvPr name="TextBox 7" id="7"/>
            <p:cNvSpPr txBox="true"/>
            <p:nvPr/>
          </p:nvSpPr>
          <p:spPr>
            <a:xfrm rot="0">
              <a:off x="0" y="-57150"/>
              <a:ext cx="21288245" cy="1329739"/>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Now You know about OpenGL shaders. You can proceed with your teen romance</a:t>
              </a:r>
            </a:p>
          </p:txBody>
        </p:sp>
        <p:sp>
          <p:nvSpPr>
            <p:cNvPr name="TextBox 8" id="8"/>
            <p:cNvSpPr txBox="true"/>
            <p:nvPr/>
          </p:nvSpPr>
          <p:spPr>
            <a:xfrm rot="0">
              <a:off x="0" y="1485760"/>
              <a:ext cx="21288245" cy="510706"/>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But since no romance is allowed in the classroom, let's move to your society</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descr="pixelated battery with three bars inside"/>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8" id="8"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234164" y="588745"/>
            <a:ext cx="1211480" cy="624416"/>
            <a:chOff x="0" y="0"/>
            <a:chExt cx="1615307" cy="832555"/>
          </a:xfrm>
        </p:grpSpPr>
        <p:sp>
          <p:nvSpPr>
            <p:cNvPr name="TextBox 10" id="10"/>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02</a:t>
              </a:r>
            </a:p>
          </p:txBody>
        </p:sp>
        <p:sp>
          <p:nvSpPr>
            <p:cNvPr name="Freeform 11" id="11"/>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2" id="12"/>
          <p:cNvGrpSpPr/>
          <p:nvPr/>
        </p:nvGrpSpPr>
        <p:grpSpPr>
          <a:xfrm rot="0">
            <a:off x="10191499" y="729709"/>
            <a:ext cx="862336" cy="327152"/>
            <a:chOff x="0" y="0"/>
            <a:chExt cx="1149782" cy="436203"/>
          </a:xfrm>
        </p:grpSpPr>
        <p:sp>
          <p:nvSpPr>
            <p:cNvPr name="TextBox 13" id="13"/>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02</a:t>
              </a:r>
            </a:p>
          </p:txBody>
        </p:sp>
        <p:sp>
          <p:nvSpPr>
            <p:cNvPr name="Freeform 14" id="14"/>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8892113" y="703945"/>
            <a:ext cx="908861" cy="327152"/>
            <a:chOff x="0" y="0"/>
            <a:chExt cx="1211815" cy="436203"/>
          </a:xfrm>
        </p:grpSpPr>
        <p:sp>
          <p:nvSpPr>
            <p:cNvPr name="TextBox 16" id="16"/>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7" id="17"/>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692051" y="534510"/>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15" action="ppaction://hlinksldjump"/>
                </a:rPr>
                <a:t>Back to</a:t>
              </a:r>
              <a:r>
                <a:rPr lang="en-US" sz="1300">
                  <a:solidFill>
                    <a:srgbClr val="000000"/>
                  </a:solidFill>
                  <a:latin typeface="Arcade Gamer"/>
                  <a:ea typeface="Arcade Gamer"/>
                  <a:cs typeface="Arcade Gamer"/>
                  <a:sym typeface="Arcade Gamer"/>
                  <a:hlinkClick r:id="rId15" action="ppaction://hlinksldjump"/>
                </a:rPr>
                <a:t> </a:t>
              </a:r>
              <a:r>
                <a:rPr lang="en-US" sz="1300">
                  <a:solidFill>
                    <a:srgbClr val="000000"/>
                  </a:solidFill>
                  <a:latin typeface="Arcade Gamer"/>
                  <a:ea typeface="Arcade Gamer"/>
                  <a:cs typeface="Arcade Gamer"/>
                  <a:sym typeface="Arcade Gamer"/>
                </a:rPr>
                <a:t>LEVELS menu</a:t>
              </a:r>
            </a:p>
          </p:txBody>
        </p:sp>
      </p:grpSp>
      <p:sp>
        <p:nvSpPr>
          <p:cNvPr name="TextBox 21" id="21"/>
          <p:cNvSpPr txBox="true"/>
          <p:nvPr/>
        </p:nvSpPr>
        <p:spPr>
          <a:xfrm rot="0">
            <a:off x="1543050" y="3038481"/>
            <a:ext cx="15201900" cy="4010014"/>
          </a:xfrm>
          <a:prstGeom prst="rect">
            <a:avLst/>
          </a:prstGeom>
        </p:spPr>
        <p:txBody>
          <a:bodyPr anchor="t" rtlCol="false" tIns="0" lIns="0" bIns="0" rIns="0">
            <a:spAutoFit/>
          </a:bodyPr>
          <a:lstStyle/>
          <a:p>
            <a:pPr algn="ctr">
              <a:lnSpc>
                <a:spcPts val="10500"/>
              </a:lnSpc>
            </a:pPr>
            <a:r>
              <a:rPr lang="en-US" sz="7500">
                <a:solidFill>
                  <a:srgbClr val="21EF80"/>
                </a:solidFill>
                <a:latin typeface="Arcade Gamer"/>
                <a:ea typeface="Arcade Gamer"/>
                <a:cs typeface="Arcade Gamer"/>
                <a:sym typeface="Arcade Gamer"/>
              </a:rPr>
              <a:t>CongratulatIons!</a:t>
            </a:r>
          </a:p>
          <a:p>
            <a:pPr algn="ctr">
              <a:lnSpc>
                <a:spcPts val="10500"/>
              </a:lnSpc>
            </a:pPr>
            <a:r>
              <a:rPr lang="en-US" sz="7500">
                <a:solidFill>
                  <a:srgbClr val="21EF80"/>
                </a:solidFill>
                <a:latin typeface="Arcade Gamer"/>
                <a:ea typeface="Arcade Gamer"/>
                <a:cs typeface="Arcade Gamer"/>
                <a:sym typeface="Arcade Gamer"/>
              </a:rPr>
              <a:t>You have cleared The </a:t>
            </a:r>
          </a:p>
          <a:p>
            <a:pPr algn="ctr">
              <a:lnSpc>
                <a:spcPts val="10500"/>
              </a:lnSpc>
            </a:pPr>
            <a:r>
              <a:rPr lang="en-US" sz="7500">
                <a:solidFill>
                  <a:srgbClr val="21EF80"/>
                </a:solidFill>
                <a:latin typeface="Arcade Gamer"/>
                <a:ea typeface="Arcade Gamer"/>
                <a:cs typeface="Arcade Gamer"/>
                <a:sym typeface="Arcade Gamer"/>
              </a:rPr>
              <a:t>classroom ARC!!</a:t>
            </a:r>
          </a:p>
        </p:txBody>
      </p:sp>
      <p:pic>
        <p:nvPicPr>
          <p:cNvPr name="Picture 22" id="22" descr="pixelated coin spinning"/>
          <p:cNvPicPr>
            <a:picLocks noChangeAspect="true"/>
          </p:cNvPicPr>
          <p:nvPr/>
        </p:nvPicPr>
        <p:blipFill>
          <a:blip r:embed="rId16"/>
          <a:srcRect l="0" t="0" r="0" b="0"/>
          <a:stretch>
            <a:fillRect/>
          </a:stretch>
        </p:blipFill>
        <p:spPr>
          <a:xfrm flipH="false" flipV="false" rot="0">
            <a:off x="8658983" y="7822354"/>
            <a:ext cx="970034" cy="1035835"/>
          </a:xfrm>
          <a:prstGeom prst="rect">
            <a:avLst/>
          </a:prstGeom>
        </p:spPr>
      </p:pic>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8" id="18"/>
          <p:cNvGrpSpPr/>
          <p:nvPr/>
        </p:nvGrpSpPr>
        <p:grpSpPr>
          <a:xfrm rot="0">
            <a:off x="14507255" y="697028"/>
            <a:ext cx="3052218" cy="717550"/>
            <a:chOff x="0" y="0"/>
            <a:chExt cx="803876" cy="188984"/>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03876" cy="236609"/>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ea typeface="Arcade Gamer"/>
                  <a:cs typeface="Arcade Gamer"/>
                  <a:sym typeface="Arcade Gamer"/>
                  <a:hlinkClick r:id="rId22" action="ppaction://hlinksldjump"/>
                </a:rPr>
                <a:t>Back to</a:t>
              </a:r>
              <a:r>
                <a:rPr lang="en-US" sz="1300">
                  <a:solidFill>
                    <a:srgbClr val="000000"/>
                  </a:solidFill>
                  <a:latin typeface="Arcade Gamer"/>
                  <a:ea typeface="Arcade Gamer"/>
                  <a:cs typeface="Arcade Gamer"/>
                  <a:sym typeface="Arcade Gamer"/>
                </a:rPr>
                <a:t> l</a:t>
              </a:r>
              <a:r>
                <a:rPr lang="en-US" sz="1300">
                  <a:solidFill>
                    <a:srgbClr val="000000"/>
                  </a:solidFill>
                  <a:latin typeface="Arcade Gamer"/>
                  <a:ea typeface="Arcade Gamer"/>
                  <a:cs typeface="Arcade Gamer"/>
                  <a:sym typeface="Arcade Gamer"/>
                </a:rPr>
                <a:t>e</a:t>
              </a:r>
              <a:r>
                <a:rPr lang="en-US" sz="1300">
                  <a:solidFill>
                    <a:srgbClr val="000000"/>
                  </a:solidFill>
                  <a:latin typeface="Arcade Gamer"/>
                  <a:ea typeface="Arcade Gamer"/>
                  <a:cs typeface="Arcade Gamer"/>
                  <a:sym typeface="Arcade Gamer"/>
                </a:rPr>
                <a:t>vels</a:t>
              </a:r>
              <a:r>
                <a:rPr lang="en-US" sz="1300">
                  <a:solidFill>
                    <a:srgbClr val="000000"/>
                  </a:solidFill>
                  <a:latin typeface="Arcade Gamer"/>
                  <a:ea typeface="Arcade Gamer"/>
                  <a:cs typeface="Arcade Gamer"/>
                  <a:sym typeface="Arcade Gamer"/>
                  <a:hlinkClick r:id="rId22" action="ppaction://hlinksldjump"/>
                </a:rPr>
                <a:t> Page</a:t>
              </a:r>
            </a:p>
          </p:txBody>
        </p:sp>
      </p:grpSp>
      <p:pic>
        <p:nvPicPr>
          <p:cNvPr name="Picture 21" id="21" descr="pixelated sword slightly bouncing"/>
          <p:cNvPicPr>
            <a:picLocks noChangeAspect="true"/>
          </p:cNvPicPr>
          <p:nvPr/>
        </p:nvPicPr>
        <p:blipFill>
          <a:blip r:embed="rId23"/>
          <a:srcRect l="0" t="0" r="0" b="0"/>
          <a:stretch>
            <a:fillRect/>
          </a:stretch>
        </p:blipFill>
        <p:spPr>
          <a:xfrm flipH="false" flipV="false" rot="0">
            <a:off x="4751254" y="6789831"/>
            <a:ext cx="971251" cy="1103694"/>
          </a:xfrm>
          <a:prstGeom prst="rect">
            <a:avLst/>
          </a:prstGeom>
        </p:spPr>
      </p:pic>
      <p:pic>
        <p:nvPicPr>
          <p:cNvPr name="Picture 22" id="22" descr="pixelated hammer slightly bouncing"/>
          <p:cNvPicPr>
            <a:picLocks noChangeAspect="true"/>
          </p:cNvPicPr>
          <p:nvPr/>
        </p:nvPicPr>
        <p:blipFill>
          <a:blip r:embed="rId24"/>
          <a:srcRect l="0" t="0" r="0" b="0"/>
          <a:stretch>
            <a:fillRect/>
          </a:stretch>
        </p:blipFill>
        <p:spPr>
          <a:xfrm flipH="false" flipV="false" rot="0">
            <a:off x="11868886" y="6773499"/>
            <a:ext cx="1003961" cy="1120026"/>
          </a:xfrm>
          <a:prstGeom prst="rect">
            <a:avLst/>
          </a:prstGeom>
        </p:spPr>
      </p:pic>
      <p:sp>
        <p:nvSpPr>
          <p:cNvPr name="TextBox 23" id="23"/>
          <p:cNvSpPr txBox="true"/>
          <p:nvPr/>
        </p:nvSpPr>
        <p:spPr>
          <a:xfrm rot="0">
            <a:off x="2719050" y="3044036"/>
            <a:ext cx="12849901"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SOCIETY ARC</a:t>
            </a:r>
          </a:p>
        </p:txBody>
      </p:sp>
      <p:pic>
        <p:nvPicPr>
          <p:cNvPr name="Picture 24" id="24" descr="pixelated star slightly bouncing"/>
          <p:cNvPicPr>
            <a:picLocks noChangeAspect="true"/>
          </p:cNvPicPr>
          <p:nvPr/>
        </p:nvPicPr>
        <p:blipFill>
          <a:blip r:embed="rId25"/>
          <a:srcRect l="0" t="0" r="0" b="0"/>
          <a:stretch>
            <a:fillRect/>
          </a:stretch>
        </p:blipFill>
        <p:spPr>
          <a:xfrm flipH="false" flipV="false" rot="0">
            <a:off x="2719050" y="2222014"/>
            <a:ext cx="517579" cy="539145"/>
          </a:xfrm>
          <a:prstGeom prst="rect">
            <a:avLst/>
          </a:prstGeom>
        </p:spPr>
      </p:pic>
      <p:pic>
        <p:nvPicPr>
          <p:cNvPr name="Picture 25" id="25" descr="pixelated star slightly bouncing"/>
          <p:cNvPicPr>
            <a:picLocks noChangeAspect="true"/>
          </p:cNvPicPr>
          <p:nvPr/>
        </p:nvPicPr>
        <p:blipFill>
          <a:blip r:embed="rId25"/>
          <a:srcRect l="0" t="0" r="0" b="0"/>
          <a:stretch>
            <a:fillRect/>
          </a:stretch>
        </p:blipFill>
        <p:spPr>
          <a:xfrm flipH="false" flipV="false" rot="0">
            <a:off x="15104488" y="2491586"/>
            <a:ext cx="517579" cy="539145"/>
          </a:xfrm>
          <a:prstGeom prst="rect">
            <a:avLst/>
          </a:prstGeom>
        </p:spPr>
      </p:pic>
      <p:sp>
        <p:nvSpPr>
          <p:cNvPr name="Freeform 26" id="26"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7" id="27"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28" id="28"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6">
              <a:extLst>
                <a:ext uri="{96DAC541-7B7A-43D3-8B79-37D633B846F1}">
                  <asvg:svgBlip xmlns:asvg="http://schemas.microsoft.com/office/drawing/2016/SVG/main" r:embed="rId27"/>
                </a:ext>
              </a:extLst>
            </a:blip>
            <a:stretch>
              <a:fillRect l="0" t="0" r="-419968" b="0"/>
            </a:stretch>
          </a:blipFill>
        </p:spPr>
      </p:sp>
      <p:sp>
        <p:nvSpPr>
          <p:cNvPr name="Freeform 29" id="29"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l="0" t="0" r="-419968" b="0"/>
            </a:stretch>
          </a:blipFill>
        </p:spPr>
      </p:sp>
      <p:sp>
        <p:nvSpPr>
          <p:cNvPr name="Freeform 30" id="30"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1" id="31"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2" id="32"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4" id="34"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2">
              <a:extLst>
                <a:ext uri="{96DAC541-7B7A-43D3-8B79-37D633B846F1}">
                  <asvg:svgBlip xmlns:asvg="http://schemas.microsoft.com/office/drawing/2016/SVG/main" r:embed="rId33"/>
                </a:ext>
              </a:extLst>
            </a:blip>
            <a:stretch>
              <a:fillRect l="0" t="0" r="0" b="-10100"/>
            </a:stretch>
          </a:blipFill>
        </p:spPr>
      </p:sp>
      <p:sp>
        <p:nvSpPr>
          <p:cNvPr name="Freeform 35" id="35"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4">
              <a:extLst>
                <a:ext uri="{96DAC541-7B7A-43D3-8B79-37D633B846F1}">
                  <asvg:svgBlip xmlns:asvg="http://schemas.microsoft.com/office/drawing/2016/SVG/main" r:embed="rId35"/>
                </a:ext>
              </a:extLst>
            </a:blip>
            <a:stretch>
              <a:fillRect l="0" t="0" r="0" b="-4299"/>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82327"/>
            <a:chOff x="0" y="0"/>
            <a:chExt cx="19751584" cy="117643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Hey Player1, are you ready?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052441"/>
            <a:chOff x="0" y="0"/>
            <a:chExt cx="4274726" cy="2120808"/>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5" id="5"/>
          <p:cNvGrpSpPr/>
          <p:nvPr/>
        </p:nvGrpSpPr>
        <p:grpSpPr>
          <a:xfrm rot="0">
            <a:off x="7064149" y="2728793"/>
            <a:ext cx="4159702" cy="1953938"/>
            <a:chOff x="0" y="0"/>
            <a:chExt cx="1095559" cy="514617"/>
          </a:xfrm>
        </p:grpSpPr>
        <p:sp>
          <p:nvSpPr>
            <p:cNvPr name="Freeform 6" id="6"/>
            <p:cNvSpPr/>
            <p:nvPr/>
          </p:nvSpPr>
          <p:spPr>
            <a:xfrm flipH="false" flipV="false" rot="0">
              <a:off x="0" y="0"/>
              <a:ext cx="1095559" cy="514617"/>
            </a:xfrm>
            <a:custGeom>
              <a:avLst/>
              <a:gdLst/>
              <a:ahLst/>
              <a:cxnLst/>
              <a:rect r="r" b="b" t="t" l="l"/>
              <a:pathLst>
                <a:path h="514617" w="1095559">
                  <a:moveTo>
                    <a:pt x="94920" y="0"/>
                  </a:moveTo>
                  <a:lnTo>
                    <a:pt x="1000640" y="0"/>
                  </a:lnTo>
                  <a:cubicBezTo>
                    <a:pt x="1025814" y="0"/>
                    <a:pt x="1049957" y="10000"/>
                    <a:pt x="1067758" y="27801"/>
                  </a:cubicBezTo>
                  <a:cubicBezTo>
                    <a:pt x="1085559" y="45602"/>
                    <a:pt x="1095559" y="69745"/>
                    <a:pt x="1095559" y="94920"/>
                  </a:cubicBezTo>
                  <a:lnTo>
                    <a:pt x="1095559" y="419698"/>
                  </a:lnTo>
                  <a:cubicBezTo>
                    <a:pt x="1095559" y="472120"/>
                    <a:pt x="1053062" y="514617"/>
                    <a:pt x="1000640" y="514617"/>
                  </a:cubicBezTo>
                  <a:lnTo>
                    <a:pt x="94920" y="514617"/>
                  </a:lnTo>
                  <a:cubicBezTo>
                    <a:pt x="42497" y="514617"/>
                    <a:pt x="0" y="472120"/>
                    <a:pt x="0" y="419698"/>
                  </a:cubicBezTo>
                  <a:lnTo>
                    <a:pt x="0" y="94920"/>
                  </a:lnTo>
                  <a:cubicBezTo>
                    <a:pt x="0" y="42497"/>
                    <a:pt x="42497" y="0"/>
                    <a:pt x="94920" y="0"/>
                  </a:cubicBezTo>
                  <a:close/>
                </a:path>
              </a:pathLst>
            </a:custGeom>
            <a:solidFill>
              <a:srgbClr val="FFFFFF"/>
            </a:solidFill>
          </p:spPr>
        </p:sp>
        <p:sp>
          <p:nvSpPr>
            <p:cNvPr name="TextBox 7" id="7"/>
            <p:cNvSpPr txBox="true"/>
            <p:nvPr/>
          </p:nvSpPr>
          <p:spPr>
            <a:xfrm>
              <a:off x="0" y="-57150"/>
              <a:ext cx="1095559" cy="571767"/>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6278682" y="1634302"/>
            <a:ext cx="5730636" cy="4179897"/>
          </a:xfrm>
          <a:custGeom>
            <a:avLst/>
            <a:gdLst/>
            <a:ahLst/>
            <a:cxnLst/>
            <a:rect r="r" b="b" t="t" l="l"/>
            <a:pathLst>
              <a:path h="4179897" w="5730636">
                <a:moveTo>
                  <a:pt x="0" y="0"/>
                </a:moveTo>
                <a:lnTo>
                  <a:pt x="5730636" y="0"/>
                </a:lnTo>
                <a:lnTo>
                  <a:pt x="5730636" y="4179898"/>
                </a:lnTo>
                <a:lnTo>
                  <a:pt x="0" y="4179898"/>
                </a:lnTo>
                <a:lnTo>
                  <a:pt x="0" y="0"/>
                </a:lnTo>
                <a:close/>
              </a:path>
            </a:pathLst>
          </a:custGeom>
          <a:blipFill>
            <a:blip r:embed="rId2"/>
            <a:stretch>
              <a:fillRect l="0" t="0" r="0" b="-8135"/>
            </a:stretch>
          </a:blipFill>
        </p:spPr>
      </p:sp>
      <p:sp>
        <p:nvSpPr>
          <p:cNvPr name="TextBox 9" id="9"/>
          <p:cNvSpPr txBox="true"/>
          <p:nvPr/>
        </p:nvSpPr>
        <p:spPr>
          <a:xfrm rot="0">
            <a:off x="1654296" y="1567627"/>
            <a:ext cx="14979409" cy="628796"/>
          </a:xfrm>
          <a:prstGeom prst="rect">
            <a:avLst/>
          </a:prstGeom>
        </p:spPr>
        <p:txBody>
          <a:bodyPr anchor="t" rtlCol="false" tIns="0" lIns="0" bIns="0" rIns="0">
            <a:spAutoFit/>
          </a:bodyPr>
          <a:lstStyle/>
          <a:p>
            <a:pPr algn="l">
              <a:lnSpc>
                <a:spcPts val="5241"/>
              </a:lnSpc>
            </a:pPr>
            <a:r>
              <a:rPr lang="en-US" sz="3744">
                <a:solidFill>
                  <a:srgbClr val="FFFFFF"/>
                </a:solidFill>
                <a:latin typeface="Garet"/>
                <a:ea typeface="Garet"/>
                <a:cs typeface="Garet"/>
                <a:sym typeface="Garet"/>
              </a:rPr>
              <a:t>You open your eyes and look at the time</a:t>
            </a:r>
          </a:p>
        </p:txBody>
      </p:sp>
      <p:sp>
        <p:nvSpPr>
          <p:cNvPr name="TextBox 10" id="10"/>
          <p:cNvSpPr txBox="true"/>
          <p:nvPr/>
        </p:nvSpPr>
        <p:spPr>
          <a:xfrm rot="0">
            <a:off x="3531337" y="5177000"/>
            <a:ext cx="11225326" cy="3298539"/>
          </a:xfrm>
          <a:prstGeom prst="rect">
            <a:avLst/>
          </a:prstGeom>
        </p:spPr>
        <p:txBody>
          <a:bodyPr anchor="t" rtlCol="false" tIns="0" lIns="0" bIns="0" rIns="0">
            <a:spAutoFit/>
          </a:bodyPr>
          <a:lstStyle/>
          <a:p>
            <a:pPr algn="ctr">
              <a:lnSpc>
                <a:spcPts val="3292"/>
              </a:lnSpc>
            </a:pPr>
            <a:r>
              <a:rPr lang="en-US" sz="2351">
                <a:solidFill>
                  <a:srgbClr val="FFFFFF"/>
                </a:solidFill>
                <a:latin typeface="Canva Sans"/>
                <a:ea typeface="Canva Sans"/>
                <a:cs typeface="Canva Sans"/>
                <a:sym typeface="Canva Sans"/>
              </a:rPr>
              <a:t>You have an email from your professor:</a:t>
            </a:r>
          </a:p>
          <a:p>
            <a:pPr algn="l">
              <a:lnSpc>
                <a:spcPts val="3292"/>
              </a:lnSpc>
            </a:pPr>
            <a:r>
              <a:rPr lang="en-US" sz="2351">
                <a:solidFill>
                  <a:srgbClr val="FFFFFF"/>
                </a:solidFill>
                <a:latin typeface="Canva Sans"/>
                <a:ea typeface="Canva Sans"/>
                <a:cs typeface="Canva Sans"/>
                <a:sym typeface="Canva Sans"/>
              </a:rPr>
              <a:t>Dear Player1, </a:t>
            </a:r>
          </a:p>
          <a:p>
            <a:pPr algn="l">
              <a:lnSpc>
                <a:spcPts val="3292"/>
              </a:lnSpc>
            </a:pPr>
            <a:r>
              <a:rPr lang="en-US" sz="2351">
                <a:solidFill>
                  <a:srgbClr val="FFFFFF"/>
                </a:solidFill>
                <a:latin typeface="Canva Sans"/>
                <a:ea typeface="Canva Sans"/>
                <a:cs typeface="Canva Sans"/>
                <a:sym typeface="Canva Sans"/>
              </a:rPr>
              <a:t>You have been deregistered from the course, and your dear friend “Teach HersPetS Nake” from your class has informed me of all the nice things you have said about me. Hence, you can expect a mail from the DC today.</a:t>
            </a:r>
          </a:p>
          <a:p>
            <a:pPr algn="l">
              <a:lnSpc>
                <a:spcPts val="3292"/>
              </a:lnSpc>
            </a:pPr>
          </a:p>
          <a:p>
            <a:pPr algn="l">
              <a:lnSpc>
                <a:spcPts val="3292"/>
              </a:lnSpc>
            </a:pPr>
            <a:r>
              <a:rPr lang="en-US" sz="2351">
                <a:solidFill>
                  <a:srgbClr val="FFFFFF"/>
                </a:solidFill>
                <a:latin typeface="Canva Sans"/>
                <a:ea typeface="Canva Sans"/>
                <a:cs typeface="Canva Sans"/>
                <a:sym typeface="Canva Sans"/>
              </a:rPr>
              <a:t>Regards</a:t>
            </a:r>
          </a:p>
          <a:p>
            <a:pPr algn="l">
              <a:lnSpc>
                <a:spcPts val="3292"/>
              </a:lnSpc>
            </a:pPr>
            <a:r>
              <a:rPr lang="en-US" sz="2351">
                <a:solidFill>
                  <a:srgbClr val="FFFFFF"/>
                </a:solidFill>
                <a:latin typeface="Canva Sans"/>
                <a:ea typeface="Canva Sans"/>
                <a:cs typeface="Canva Sans"/>
                <a:sym typeface="Canva Sans"/>
              </a:rPr>
              <a:t>Professor Powa Trip</a:t>
            </a:r>
          </a:p>
        </p:txBody>
      </p:sp>
      <p:pic>
        <p:nvPicPr>
          <p:cNvPr name="Picture 11" id="11"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82327"/>
            <a:chOff x="0" y="0"/>
            <a:chExt cx="19764247" cy="117643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Yes, so in order to create the models, you need to first define the shaders-</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441135"/>
            <a:ext cx="905668" cy="1443408"/>
          </a:xfrm>
          <a:prstGeom prst="rect">
            <a:avLst/>
          </a:prstGeom>
        </p:spPr>
      </p:pic>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1248260"/>
            <a:chOff x="0" y="0"/>
            <a:chExt cx="19751584" cy="1664347"/>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No, I know that. I need help loading my pre-built .obj model into my window. After you make the model obviously.</a:t>
              </a:r>
            </a:p>
          </p:txBody>
        </p:sp>
      </p:gr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3" action="ppaction://hlinksldjump"/>
                </a:rPr>
                <a:t>Sure we can do that</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47625"/>
              <a:ext cx="1980816" cy="353255"/>
            </a:xfrm>
            <a:prstGeom prst="rect">
              <a:avLst/>
            </a:prstGeom>
          </p:spPr>
          <p:txBody>
            <a:bodyPr anchor="ctr" rtlCol="false" tIns="50800" lIns="50800" bIns="50800" rIns="50800"/>
            <a:lstStyle/>
            <a:p>
              <a:pPr algn="ctr">
                <a:lnSpc>
                  <a:spcPts val="3080"/>
                </a:lnSpc>
              </a:pPr>
              <a:r>
                <a:rPr lang="en-US" sz="2200">
                  <a:solidFill>
                    <a:srgbClr val="FFFFFF"/>
                  </a:solidFill>
                  <a:latin typeface="Disket Mono"/>
                  <a:ea typeface="Disket Mono"/>
                  <a:cs typeface="Disket Mono"/>
                  <a:sym typeface="Disket Mono"/>
                  <a:hlinkClick r:id="rId4" action="ppaction://hlinksldjump"/>
                </a:rPr>
                <a:t>SOrry, I don’t know how to do that</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5"/>
            <a:stretch>
              <a:fillRect l="0" t="0" r="0" b="0"/>
            </a:stretch>
          </a:blipFill>
        </p:spPr>
      </p:sp>
      <p:grpSp>
        <p:nvGrpSpPr>
          <p:cNvPr name="Group 13" id="13"/>
          <p:cNvGrpSpPr/>
          <p:nvPr/>
        </p:nvGrpSpPr>
        <p:grpSpPr>
          <a:xfrm rot="0">
            <a:off x="2274135" y="7631654"/>
            <a:ext cx="14813688" cy="882327"/>
            <a:chOff x="0" y="0"/>
            <a:chExt cx="19751584" cy="1176436"/>
          </a:xfrm>
        </p:grpSpPr>
        <p:sp>
          <p:nvSpPr>
            <p:cNvPr name="TextBox 14" id="14"/>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 hate my life</a:t>
              </a:r>
            </a:p>
          </p:txBody>
        </p:sp>
      </p:grpSp>
      <p:pic>
        <p:nvPicPr>
          <p:cNvPr name="Picture 16" id="16"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1240294"/>
            <a:chOff x="0" y="0"/>
            <a:chExt cx="19764247" cy="16537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9421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I’m sorry, I do not know how to do that T_T</a:t>
              </a:r>
            </a:p>
            <a:p>
              <a:pPr algn="l">
                <a:lnSpc>
                  <a:spcPts val="2919"/>
                </a:lnSpc>
              </a:pPr>
              <a:r>
                <a:rPr lang="en-US" sz="2085" i="true">
                  <a:solidFill>
                    <a:srgbClr val="FFFFFF"/>
                  </a:solidFill>
                  <a:latin typeface="Garet Italics"/>
                  <a:ea typeface="Garet Italics"/>
                  <a:cs typeface="Garet Italics"/>
                  <a:sym typeface="Garet Italics"/>
                </a:rPr>
                <a:t>Feels like deja vu</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6" id="6"/>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3"/>
            <a:stretch>
              <a:fillRect l="0" t="0" r="0" b="0"/>
            </a:stretch>
          </a:blipFill>
        </p:spPr>
      </p:sp>
      <p:grpSp>
        <p:nvGrpSpPr>
          <p:cNvPr name="Group 7" id="7"/>
          <p:cNvGrpSpPr/>
          <p:nvPr/>
        </p:nvGrpSpPr>
        <p:grpSpPr>
          <a:xfrm rot="0">
            <a:off x="1273843" y="7702856"/>
            <a:ext cx="14813688" cy="882327"/>
            <a:chOff x="0" y="0"/>
            <a:chExt cx="19751584" cy="1176436"/>
          </a:xfrm>
        </p:grpSpPr>
        <p:sp>
          <p:nvSpPr>
            <p:cNvPr name="TextBox 8" id="8"/>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9" id="9"/>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Oh, no problem. Guess then we can leave, could you please close up the meeting room behind me?</a:t>
              </a:r>
            </a:p>
          </p:txBody>
        </p:sp>
      </p:grpSp>
      <p:pic>
        <p:nvPicPr>
          <p:cNvPr name="Picture 10" id="10" descr="pixelated skull slightly bouncing"/>
          <p:cNvPicPr>
            <a:picLocks noChangeAspect="true"/>
          </p:cNvPicPr>
          <p:nvPr/>
        </p:nvPicPr>
        <p:blipFill>
          <a:blip r:embed="rId4"/>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1240294"/>
            <a:chOff x="0" y="0"/>
            <a:chExt cx="19764247" cy="16537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9421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Sure </a:t>
              </a:r>
            </a:p>
            <a:p>
              <a:pPr algn="l">
                <a:lnSpc>
                  <a:spcPts val="2919"/>
                </a:lnSpc>
              </a:pPr>
              <a:r>
                <a:rPr lang="en-US" sz="2085" i="true">
                  <a:solidFill>
                    <a:srgbClr val="FFFFFF"/>
                  </a:solidFill>
                  <a:latin typeface="Garet Italics"/>
                  <a:ea typeface="Garet Italics"/>
                  <a:cs typeface="Garet Italics"/>
                  <a:sym typeface="Garet Italics"/>
                </a:rPr>
                <a:t>Of course this happens</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547939"/>
            <a:ext cx="14163679" cy="3191121"/>
            <a:chOff x="0" y="0"/>
            <a:chExt cx="18884905" cy="4254828"/>
          </a:xfrm>
        </p:grpSpPr>
        <p:sp>
          <p:nvSpPr>
            <p:cNvPr name="TextBox 7" id="7"/>
            <p:cNvSpPr txBox="true"/>
            <p:nvPr/>
          </p:nvSpPr>
          <p:spPr>
            <a:xfrm rot="0">
              <a:off x="0" y="-104775"/>
              <a:ext cx="18884905" cy="3551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Itisma leaves</a:t>
              </a:r>
            </a:p>
            <a:p>
              <a:pPr algn="ctr">
                <a:lnSpc>
                  <a:spcPts val="7130"/>
                </a:lnSpc>
              </a:pPr>
            </a:p>
            <a:p>
              <a:pPr algn="ctr">
                <a:lnSpc>
                  <a:spcPts val="7130"/>
                </a:lnSpc>
              </a:pPr>
              <a:r>
                <a:rPr lang="en-US" b="true" sz="5093">
                  <a:solidFill>
                    <a:srgbClr val="FFFFFF"/>
                  </a:solidFill>
                  <a:latin typeface="Disket Mono Bold"/>
                  <a:ea typeface="Disket Mono Bold"/>
                  <a:cs typeface="Disket Mono Bold"/>
                  <a:sym typeface="Disket Mono Bold"/>
                </a:rPr>
                <a:t>Professor trip enters</a:t>
              </a:r>
            </a:p>
          </p:txBody>
        </p:sp>
        <p:sp>
          <p:nvSpPr>
            <p:cNvPr name="TextBox 8" id="8"/>
            <p:cNvSpPr txBox="true"/>
            <p:nvPr/>
          </p:nvSpPr>
          <p:spPr>
            <a:xfrm rot="0">
              <a:off x="0" y="3621206"/>
              <a:ext cx="18884905" cy="633623"/>
            </a:xfrm>
            <a:prstGeom prst="rect">
              <a:avLst/>
            </a:prstGeom>
          </p:spPr>
          <p:txBody>
            <a:bodyPr anchor="t" rtlCol="false" tIns="0" lIns="0" bIns="0" rIns="0">
              <a:spAutoFit/>
            </a:bodyPr>
            <a:lstStyle/>
            <a:p>
              <a:pPr algn="ctr">
                <a:lnSpc>
                  <a:spcPts val="3994"/>
                </a:lnSpc>
              </a:pPr>
            </a:p>
          </p:txBody>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73843" y="7702856"/>
            <a:ext cx="14813688" cy="882327"/>
            <a:chOff x="0" y="0"/>
            <a:chExt cx="19751584" cy="1176436"/>
          </a:xfrm>
        </p:grpSpPr>
        <p:sp>
          <p:nvSpPr>
            <p:cNvPr name="TextBox 7" id="7"/>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8" id="8"/>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Player1? What are you doing here, last I checked you did not have the keys to this room?</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1240294"/>
            <a:chOff x="0" y="0"/>
            <a:chExt cx="19764247" cy="16537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942194"/>
            </a:xfrm>
            <a:prstGeom prst="rect">
              <a:avLst/>
            </a:prstGeom>
          </p:spPr>
          <p:txBody>
            <a:bodyPr anchor="t" rtlCol="false" tIns="0" lIns="0" bIns="0" rIns="0">
              <a:spAutoFit/>
            </a:bodyPr>
            <a:lstStyle/>
            <a:p>
              <a:pPr algn="l">
                <a:lnSpc>
                  <a:spcPts val="2919"/>
                </a:lnSpc>
              </a:pPr>
              <a:r>
                <a:rPr lang="en-US" sz="2085" i="true">
                  <a:solidFill>
                    <a:srgbClr val="FFFFFF"/>
                  </a:solidFill>
                  <a:latin typeface="Garet Italics"/>
                  <a:ea typeface="Garet Italics"/>
                  <a:cs typeface="Garet Italics"/>
                  <a:sym typeface="Garet Italics"/>
                </a:rPr>
                <a:t>Great. Just what I was missing.</a:t>
              </a:r>
            </a:p>
            <a:p>
              <a:pPr algn="l">
                <a:lnSpc>
                  <a:spcPts val="2919"/>
                </a:lnSpc>
              </a:pPr>
              <a:r>
                <a:rPr lang="en-US" sz="2085">
                  <a:solidFill>
                    <a:srgbClr val="FFFFFF"/>
                  </a:solidFill>
                  <a:latin typeface="Garet"/>
                  <a:ea typeface="Garet"/>
                  <a:cs typeface="Garet"/>
                  <a:sym typeface="Garet"/>
                </a:rPr>
                <a:t>No sir, I was here with someone else, they just left.   </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73843" y="7702856"/>
            <a:ext cx="14813688" cy="882327"/>
            <a:chOff x="0" y="0"/>
            <a:chExt cx="19751584" cy="1176436"/>
          </a:xfrm>
        </p:grpSpPr>
        <p:sp>
          <p:nvSpPr>
            <p:cNvPr name="TextBox 7" id="7"/>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8" id="8"/>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Lying? You must be here to steal something, tell your excuses to the DC.</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i="true">
                  <a:solidFill>
                    <a:srgbClr val="FFFFFF"/>
                  </a:solidFill>
                  <a:latin typeface="Garet Italics"/>
                  <a:ea typeface="Garet Italics"/>
                  <a:cs typeface="Garet Italics"/>
                  <a:sym typeface="Garet Italics"/>
                </a:rPr>
                <a:t>Perfect</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u="sng">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3403593"/>
            <a:ext cx="14163679" cy="5000871"/>
            <a:chOff x="0" y="0"/>
            <a:chExt cx="18884905" cy="6667828"/>
          </a:xfrm>
        </p:grpSpPr>
        <p:sp>
          <p:nvSpPr>
            <p:cNvPr name="TextBox 7" id="7"/>
            <p:cNvSpPr txBox="true"/>
            <p:nvPr/>
          </p:nvSpPr>
          <p:spPr>
            <a:xfrm rot="0">
              <a:off x="0" y="-104775"/>
              <a:ext cx="18884905" cy="5964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SO I guess we need to learn this as well, you must treat me after this boy</a:t>
              </a:r>
            </a:p>
            <a:p>
              <a:pPr algn="ctr">
                <a:lnSpc>
                  <a:spcPts val="7130"/>
                </a:lnSpc>
              </a:pPr>
            </a:p>
            <a:p>
              <a:pPr algn="ctr">
                <a:lnSpc>
                  <a:spcPts val="7130"/>
                </a:lnSpc>
              </a:pPr>
            </a:p>
          </p:txBody>
        </p:sp>
        <p:sp>
          <p:nvSpPr>
            <p:cNvPr name="TextBox 8" id="8"/>
            <p:cNvSpPr txBox="true"/>
            <p:nvPr/>
          </p:nvSpPr>
          <p:spPr>
            <a:xfrm rot="0">
              <a:off x="0" y="6034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pinning helmet"/>
          <p:cNvPicPr>
            <a:picLocks noChangeAspect="true"/>
          </p:cNvPicPr>
          <p:nvPr/>
        </p:nvPicPr>
        <p:blipFill>
          <a:blip r:embed="rId3"/>
          <a:srcRect l="0" t="0" r="0" b="0"/>
          <a:stretch>
            <a:fillRect/>
          </a:stretch>
        </p:blipFill>
        <p:spPr>
          <a:xfrm flipH="false" flipV="false" rot="0">
            <a:off x="8691465" y="456883"/>
            <a:ext cx="905070" cy="1143635"/>
          </a:xfrm>
          <a:prstGeom prst="rect">
            <a:avLst/>
          </a:prstGeom>
        </p:spPr>
      </p:pic>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65803" y="1495755"/>
            <a:ext cx="14156393" cy="1076325"/>
          </a:xfrm>
          <a:prstGeom prst="rect">
            <a:avLst/>
          </a:prstGeom>
        </p:spPr>
        <p:txBody>
          <a:bodyPr anchor="t" rtlCol="false" tIns="0" lIns="0" bIns="0" rIns="0">
            <a:spAutoFit/>
          </a:bodyPr>
          <a:lstStyle/>
          <a:p>
            <a:pPr algn="ctr">
              <a:lnSpc>
                <a:spcPts val="8250"/>
              </a:lnSpc>
            </a:pPr>
            <a:r>
              <a:rPr lang="en-US" sz="7500">
                <a:solidFill>
                  <a:srgbClr val="21EF80"/>
                </a:solidFill>
                <a:latin typeface="Disket Mono"/>
                <a:ea typeface="Disket Mono"/>
                <a:cs typeface="Disket Mono"/>
                <a:sym typeface="Disket Mono"/>
              </a:rPr>
              <a:t>Understanding objects</a:t>
            </a:r>
          </a:p>
        </p:txBody>
      </p:sp>
      <p:sp>
        <p:nvSpPr>
          <p:cNvPr name="TextBox 3" id="3"/>
          <p:cNvSpPr txBox="true"/>
          <p:nvPr/>
        </p:nvSpPr>
        <p:spPr>
          <a:xfrm rot="0">
            <a:off x="2065803" y="2730664"/>
            <a:ext cx="14156393" cy="6127256"/>
          </a:xfrm>
          <a:prstGeom prst="rect">
            <a:avLst/>
          </a:prstGeom>
        </p:spPr>
        <p:txBody>
          <a:bodyPr anchor="t" rtlCol="false" tIns="0" lIns="0" bIns="0" rIns="0">
            <a:spAutoFit/>
          </a:bodyPr>
          <a:lstStyle/>
          <a:p>
            <a:pPr algn="l" marL="576340" indent="-288170" lvl="1">
              <a:lnSpc>
                <a:spcPts val="3737"/>
              </a:lnSpc>
              <a:buFont typeface="Arial"/>
              <a:buChar char="•"/>
            </a:pPr>
            <a:r>
              <a:rPr lang="en-US" sz="2669">
                <a:solidFill>
                  <a:srgbClr val="FFFFFF"/>
                </a:solidFill>
                <a:latin typeface="Garet"/>
                <a:ea typeface="Garet"/>
                <a:cs typeface="Garet"/>
                <a:sym typeface="Garet"/>
              </a:rPr>
              <a:t>Objects are stored in the form of .obj files</a:t>
            </a:r>
          </a:p>
          <a:p>
            <a:pPr algn="l" marL="576340" indent="-288170" lvl="1">
              <a:lnSpc>
                <a:spcPts val="3737"/>
              </a:lnSpc>
              <a:buFont typeface="Arial"/>
              <a:buChar char="•"/>
            </a:pPr>
            <a:r>
              <a:rPr lang="en-US" sz="2669">
                <a:solidFill>
                  <a:srgbClr val="FFFFFF"/>
                </a:solidFill>
                <a:latin typeface="Garet"/>
                <a:ea typeface="Garet"/>
                <a:cs typeface="Garet"/>
                <a:sym typeface="Garet"/>
              </a:rPr>
              <a:t>These objects have five sections:</a:t>
            </a:r>
          </a:p>
          <a:p>
            <a:pPr algn="l" marL="1152679" indent="-384226" lvl="2">
              <a:lnSpc>
                <a:spcPts val="3737"/>
              </a:lnSpc>
              <a:buAutoNum type="alphaLcPeriod" startAt="1"/>
            </a:pPr>
            <a:r>
              <a:rPr lang="en-US" sz="2669">
                <a:solidFill>
                  <a:srgbClr val="FFFFFF"/>
                </a:solidFill>
                <a:latin typeface="Garet"/>
                <a:ea typeface="Garet"/>
                <a:cs typeface="Garet"/>
                <a:sym typeface="Garet"/>
              </a:rPr>
              <a:t>usemtl and mtllib describe the look of the model. We won’t use this in this tutorial.</a:t>
            </a:r>
          </a:p>
          <a:p>
            <a:pPr algn="l" marL="1152679" indent="-384226" lvl="2">
              <a:lnSpc>
                <a:spcPts val="3737"/>
              </a:lnSpc>
              <a:buAutoNum type="alphaLcPeriod" startAt="1"/>
            </a:pPr>
            <a:r>
              <a:rPr lang="en-US" sz="2669">
                <a:solidFill>
                  <a:srgbClr val="FFFFFF"/>
                </a:solidFill>
                <a:latin typeface="Garet"/>
                <a:ea typeface="Garet"/>
                <a:cs typeface="Garet"/>
                <a:sym typeface="Garet"/>
              </a:rPr>
              <a:t>v is a vertex</a:t>
            </a:r>
          </a:p>
          <a:p>
            <a:pPr algn="l" marL="1152679" indent="-384226" lvl="2">
              <a:lnSpc>
                <a:spcPts val="3737"/>
              </a:lnSpc>
              <a:buAutoNum type="alphaLcPeriod" startAt="1"/>
            </a:pPr>
            <a:r>
              <a:rPr lang="en-US" sz="2669">
                <a:solidFill>
                  <a:srgbClr val="FFFFFF"/>
                </a:solidFill>
                <a:latin typeface="Garet"/>
                <a:ea typeface="Garet"/>
                <a:cs typeface="Garet"/>
                <a:sym typeface="Garet"/>
              </a:rPr>
              <a:t>vt is the texture coordinate of one vertex</a:t>
            </a:r>
          </a:p>
          <a:p>
            <a:pPr algn="l" marL="1152679" indent="-384226" lvl="2">
              <a:lnSpc>
                <a:spcPts val="3737"/>
              </a:lnSpc>
              <a:buAutoNum type="alphaLcPeriod" startAt="1"/>
            </a:pPr>
            <a:r>
              <a:rPr lang="en-US" sz="2669">
                <a:solidFill>
                  <a:srgbClr val="FFFFFF"/>
                </a:solidFill>
                <a:latin typeface="Garet"/>
                <a:ea typeface="Garet"/>
                <a:cs typeface="Garet"/>
                <a:sym typeface="Garet"/>
              </a:rPr>
              <a:t>vn is the normal of one vertex</a:t>
            </a:r>
          </a:p>
          <a:p>
            <a:pPr algn="l" marL="1152679" indent="-384226" lvl="2">
              <a:lnSpc>
                <a:spcPts val="3737"/>
              </a:lnSpc>
              <a:buAutoNum type="alphaLcPeriod" startAt="1"/>
            </a:pPr>
            <a:r>
              <a:rPr lang="en-US" sz="2669">
                <a:solidFill>
                  <a:srgbClr val="FFFFFF"/>
                </a:solidFill>
                <a:latin typeface="Garet"/>
                <a:ea typeface="Garet"/>
                <a:cs typeface="Garet"/>
                <a:sym typeface="Garet"/>
              </a:rPr>
              <a:t>f is a face</a:t>
            </a:r>
          </a:p>
          <a:p>
            <a:pPr algn="l" marL="576340" indent="-288170" lvl="1">
              <a:lnSpc>
                <a:spcPts val="3737"/>
              </a:lnSpc>
              <a:buFont typeface="Arial"/>
              <a:buChar char="•"/>
            </a:pPr>
            <a:r>
              <a:rPr lang="en-US" sz="2669">
                <a:solidFill>
                  <a:srgbClr val="FFFFFF"/>
                </a:solidFill>
                <a:latin typeface="Garet"/>
                <a:ea typeface="Garet"/>
                <a:cs typeface="Garet"/>
                <a:sym typeface="Garet"/>
              </a:rPr>
              <a:t>v, vt and vn are followed by the coordinates required.</a:t>
            </a:r>
          </a:p>
          <a:p>
            <a:pPr algn="l" marL="576340" indent="-288170" lvl="1">
              <a:lnSpc>
                <a:spcPts val="3737"/>
              </a:lnSpc>
              <a:buFont typeface="Arial"/>
              <a:buChar char="•"/>
            </a:pPr>
            <a:r>
              <a:rPr lang="en-US" sz="2669">
                <a:solidFill>
                  <a:srgbClr val="FFFFFF"/>
                </a:solidFill>
                <a:latin typeface="Garet"/>
                <a:ea typeface="Garet"/>
                <a:cs typeface="Garet"/>
                <a:sym typeface="Garet"/>
              </a:rPr>
              <a:t>As for f, for a sample value of “f 8/11/7 7/12/7 6/10/7”, </a:t>
            </a:r>
          </a:p>
          <a:p>
            <a:pPr algn="l" marL="1152679" indent="-384226" lvl="2">
              <a:lnSpc>
                <a:spcPts val="3737"/>
              </a:lnSpc>
              <a:buFont typeface="Arial"/>
              <a:buChar char="⚬"/>
            </a:pPr>
            <a:r>
              <a:rPr lang="en-US" sz="2669">
                <a:solidFill>
                  <a:srgbClr val="FFFFFF"/>
                </a:solidFill>
                <a:latin typeface="Garet"/>
                <a:ea typeface="Garet"/>
                <a:cs typeface="Garet"/>
                <a:sym typeface="Garet"/>
              </a:rPr>
              <a:t>The three values correspond to the three vertices of the triangle </a:t>
            </a:r>
          </a:p>
          <a:p>
            <a:pPr algn="l" marL="1152679" indent="-384226" lvl="2">
              <a:lnSpc>
                <a:spcPts val="3737"/>
              </a:lnSpc>
              <a:buFont typeface="Arial"/>
              <a:buChar char="⚬"/>
            </a:pPr>
            <a:r>
              <a:rPr lang="en-US" sz="2669">
                <a:solidFill>
                  <a:srgbClr val="FFFFFF"/>
                </a:solidFill>
                <a:latin typeface="Garet"/>
                <a:ea typeface="Garet"/>
                <a:cs typeface="Garet"/>
                <a:sym typeface="Garet"/>
              </a:rPr>
              <a:t>8 = 8th coordinator</a:t>
            </a:r>
          </a:p>
          <a:p>
            <a:pPr algn="l" marL="1152679" indent="-384226" lvl="2">
              <a:lnSpc>
                <a:spcPts val="3737"/>
              </a:lnSpc>
              <a:buFont typeface="Arial"/>
              <a:buChar char="⚬"/>
            </a:pPr>
            <a:r>
              <a:rPr lang="en-US" sz="2669">
                <a:solidFill>
                  <a:srgbClr val="FFFFFF"/>
                </a:solidFill>
                <a:latin typeface="Garet"/>
                <a:ea typeface="Garet"/>
                <a:cs typeface="Garet"/>
                <a:sym typeface="Garet"/>
              </a:rPr>
              <a:t>11 = 11th texture parameter</a:t>
            </a:r>
          </a:p>
        </p:txBody>
      </p:sp>
      <p:pic>
        <p:nvPicPr>
          <p:cNvPr name="Picture 4" id="4" descr="pixelated key slightly bouncing"/>
          <p:cNvPicPr>
            <a:picLocks noChangeAspect="true"/>
          </p:cNvPicPr>
          <p:nvPr/>
        </p:nvPicPr>
        <p:blipFill>
          <a:blip r:embed="rId2"/>
          <a:srcRect l="0" t="0" r="0" b="0"/>
          <a:stretch>
            <a:fillRect/>
          </a:stretch>
        </p:blipFill>
        <p:spPr>
          <a:xfrm flipH="false" flipV="false" rot="0">
            <a:off x="8696680" y="757298"/>
            <a:ext cx="894639" cy="542804"/>
          </a:xfrm>
          <a:prstGeom prst="rect">
            <a:avLst/>
          </a:prstGeom>
        </p:spPr>
      </p:pic>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65803" y="2655606"/>
            <a:ext cx="14156393" cy="1066800"/>
          </a:xfrm>
          <a:prstGeom prst="rect">
            <a:avLst/>
          </a:prstGeom>
        </p:spPr>
        <p:txBody>
          <a:bodyPr anchor="t" rtlCol="false" tIns="0" lIns="0" bIns="0" rIns="0">
            <a:spAutoFit/>
          </a:bodyPr>
          <a:lstStyle/>
          <a:p>
            <a:pPr algn="ctr">
              <a:lnSpc>
                <a:spcPts val="8249"/>
              </a:lnSpc>
            </a:pPr>
            <a:r>
              <a:rPr lang="en-US" sz="7499">
                <a:solidFill>
                  <a:srgbClr val="21EF80"/>
                </a:solidFill>
                <a:latin typeface="Disket Mono"/>
                <a:ea typeface="Disket Mono"/>
                <a:cs typeface="Disket Mono"/>
                <a:sym typeface="Disket Mono"/>
              </a:rPr>
              <a:t>Reading the file</a:t>
            </a:r>
          </a:p>
        </p:txBody>
      </p:sp>
      <p:sp>
        <p:nvSpPr>
          <p:cNvPr name="TextBox 3" id="3"/>
          <p:cNvSpPr txBox="true"/>
          <p:nvPr/>
        </p:nvSpPr>
        <p:spPr>
          <a:xfrm rot="0">
            <a:off x="2065803" y="4020961"/>
            <a:ext cx="14156393" cy="3588525"/>
          </a:xfrm>
          <a:prstGeom prst="rect">
            <a:avLst/>
          </a:prstGeom>
        </p:spPr>
        <p:txBody>
          <a:bodyPr anchor="t" rtlCol="false" tIns="0" lIns="0" bIns="0" rIns="0">
            <a:spAutoFit/>
          </a:bodyPr>
          <a:lstStyle/>
          <a:p>
            <a:pPr algn="l" marL="619519" indent="-309759" lvl="1">
              <a:lnSpc>
                <a:spcPts val="4017"/>
              </a:lnSpc>
              <a:buFont typeface="Arial"/>
              <a:buChar char="•"/>
            </a:pPr>
            <a:r>
              <a:rPr lang="en-US" sz="2869">
                <a:solidFill>
                  <a:srgbClr val="FFFFFF"/>
                </a:solidFill>
                <a:latin typeface="Garet"/>
                <a:ea typeface="Garet"/>
                <a:cs typeface="Garet"/>
                <a:sym typeface="Garet"/>
              </a:rPr>
              <a:t>In simple words, we read the file line by line, separate content on each line and add it to the respective list to store them.</a:t>
            </a:r>
          </a:p>
          <a:p>
            <a:pPr algn="l" marL="619519" indent="-309759" lvl="1">
              <a:lnSpc>
                <a:spcPts val="4017"/>
              </a:lnSpc>
              <a:buFont typeface="Arial"/>
              <a:buChar char="•"/>
            </a:pPr>
            <a:r>
              <a:rPr lang="en-US" sz="2869">
                <a:solidFill>
                  <a:srgbClr val="FFFFFF"/>
                </a:solidFill>
                <a:latin typeface="Garet"/>
                <a:ea typeface="Garet"/>
                <a:cs typeface="Garet"/>
                <a:sym typeface="Garet"/>
              </a:rPr>
              <a:t>We then plot them like we usually plot points and add textures to them.</a:t>
            </a:r>
          </a:p>
          <a:p>
            <a:pPr algn="l" marL="619519" indent="-309759" lvl="1">
              <a:lnSpc>
                <a:spcPts val="4017"/>
              </a:lnSpc>
              <a:buFont typeface="Arial"/>
              <a:buChar char="•"/>
            </a:pPr>
            <a:r>
              <a:rPr lang="en-US" sz="2869">
                <a:solidFill>
                  <a:srgbClr val="FFFFFF"/>
                </a:solidFill>
                <a:latin typeface="Garet"/>
                <a:ea typeface="Garet"/>
                <a:cs typeface="Garet"/>
                <a:sym typeface="Garet"/>
              </a:rPr>
              <a:t>We add a condition for the first element from the split to separate the different values. </a:t>
            </a:r>
          </a:p>
          <a:p>
            <a:pPr algn="l" marL="619519" indent="-309759" lvl="1">
              <a:lnSpc>
                <a:spcPts val="4017"/>
              </a:lnSpc>
              <a:buFont typeface="Arial"/>
              <a:buChar char="•"/>
            </a:pPr>
            <a:r>
              <a:rPr lang="en-US" sz="2869">
                <a:solidFill>
                  <a:srgbClr val="FFFFFF"/>
                </a:solidFill>
                <a:latin typeface="Garet"/>
                <a:ea typeface="Garet"/>
                <a:cs typeface="Garet"/>
                <a:sym typeface="Garet"/>
              </a:rPr>
              <a:t>Then we pass the respective vectors to the plot function rather than our arrays.   </a:t>
            </a:r>
          </a:p>
        </p:txBody>
      </p:sp>
      <p:pic>
        <p:nvPicPr>
          <p:cNvPr name="Picture 4" id="4" descr="pixelated book slightly bouncing"/>
          <p:cNvPicPr>
            <a:picLocks noChangeAspect="true"/>
          </p:cNvPicPr>
          <p:nvPr/>
        </p:nvPicPr>
        <p:blipFill>
          <a:blip r:embed="rId2"/>
          <a:srcRect l="0" t="0" r="0" b="0"/>
          <a:stretch>
            <a:fillRect/>
          </a:stretch>
        </p:blipFill>
        <p:spPr>
          <a:xfrm flipH="false" flipV="false" rot="0">
            <a:off x="8741547" y="512592"/>
            <a:ext cx="804906" cy="1032217"/>
          </a:xfrm>
          <a:prstGeom prst="rect">
            <a:avLst/>
          </a:prstGeom>
        </p:spPr>
      </p:pic>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Here, we are done!</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41526" y="0"/>
            <a:ext cx="12804948" cy="10287000"/>
          </a:xfrm>
          <a:custGeom>
            <a:avLst/>
            <a:gdLst/>
            <a:ahLst/>
            <a:cxnLst/>
            <a:rect r="r" b="b" t="t" l="l"/>
            <a:pathLst>
              <a:path h="10287000" w="12804948">
                <a:moveTo>
                  <a:pt x="0" y="0"/>
                </a:moveTo>
                <a:lnTo>
                  <a:pt x="12804948" y="0"/>
                </a:lnTo>
                <a:lnTo>
                  <a:pt x="12804948" y="10287000"/>
                </a:lnTo>
                <a:lnTo>
                  <a:pt x="0" y="10287000"/>
                </a:lnTo>
                <a:lnTo>
                  <a:pt x="0" y="0"/>
                </a:lnTo>
                <a:close/>
              </a:path>
            </a:pathLst>
          </a:custGeom>
          <a:blipFill>
            <a:blip r:embed="rId2"/>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1248260"/>
            <a:chOff x="0" y="0"/>
            <a:chExt cx="19751584" cy="1664347"/>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95281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The model is done but there is one small problem. That looks NOTHING like me, are you trying to make fun of me? </a:t>
              </a:r>
            </a:p>
          </p:txBody>
        </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No, I didn’t mean that and you do look like this-</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pic>
        <p:nvPicPr>
          <p:cNvPr name="Picture 6" id="6"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
        <p:nvSpPr>
          <p:cNvPr name="Freeform 7" id="7"/>
          <p:cNvSpPr/>
          <p:nvPr/>
        </p:nvSpPr>
        <p:spPr>
          <a:xfrm flipH="false" flipV="false" rot="0">
            <a:off x="16752453" y="6883367"/>
            <a:ext cx="1535547" cy="3403633"/>
          </a:xfrm>
          <a:custGeom>
            <a:avLst/>
            <a:gdLst/>
            <a:ahLst/>
            <a:cxnLst/>
            <a:rect r="r" b="b" t="t" l="l"/>
            <a:pathLst>
              <a:path h="3403633" w="1535547">
                <a:moveTo>
                  <a:pt x="0" y="0"/>
                </a:moveTo>
                <a:lnTo>
                  <a:pt x="1535547" y="0"/>
                </a:lnTo>
                <a:lnTo>
                  <a:pt x="1535547" y="3403633"/>
                </a:lnTo>
                <a:lnTo>
                  <a:pt x="0" y="3403633"/>
                </a:lnTo>
                <a:lnTo>
                  <a:pt x="0" y="0"/>
                </a:lnTo>
                <a:close/>
              </a:path>
            </a:pathLst>
          </a:custGeom>
          <a:blipFill>
            <a:blip r:embed="rId4"/>
            <a:stretch>
              <a:fillRect l="0" t="0" r="0" b="0"/>
            </a:stretch>
          </a:blipFill>
        </p:spPr>
      </p:sp>
      <p:grpSp>
        <p:nvGrpSpPr>
          <p:cNvPr name="Group 8" id="8"/>
          <p:cNvGrpSpPr/>
          <p:nvPr/>
        </p:nvGrpSpPr>
        <p:grpSpPr>
          <a:xfrm rot="0">
            <a:off x="1273843" y="7702856"/>
            <a:ext cx="14813688" cy="878344"/>
            <a:chOff x="0" y="0"/>
            <a:chExt cx="19751584" cy="1171126"/>
          </a:xfrm>
        </p:grpSpPr>
        <p:sp>
          <p:nvSpPr>
            <p:cNvPr name="TextBox 9" id="9"/>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ITISMA Crush:</a:t>
              </a:r>
            </a:p>
          </p:txBody>
        </p:sp>
        <p:sp>
          <p:nvSpPr>
            <p:cNvPr name="TextBox 10" id="10"/>
            <p:cNvSpPr txBox="true"/>
            <p:nvPr/>
          </p:nvSpPr>
          <p:spPr>
            <a:xfrm rot="0">
              <a:off x="0" y="711532"/>
              <a:ext cx="19751584"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Alright then, </a:t>
              </a:r>
              <a:r>
                <a:rPr lang="en-US" b="true" sz="2085" i="true">
                  <a:solidFill>
                    <a:srgbClr val="FFFFFF"/>
                  </a:solidFill>
                  <a:latin typeface="Garet Bold Italics"/>
                  <a:ea typeface="Garet Bold Italics"/>
                  <a:cs typeface="Garet Bold Italics"/>
                  <a:sym typeface="Garet Bold Italics"/>
                </a:rPr>
                <a:t>ThAnK yOu FoR yOuR hElP </a:t>
              </a:r>
              <a:r>
                <a:rPr lang="en-US" sz="2085">
                  <a:solidFill>
                    <a:srgbClr val="FFFFFF"/>
                  </a:solidFill>
                  <a:latin typeface="Garet"/>
                  <a:ea typeface="Garet"/>
                  <a:cs typeface="Garet"/>
                  <a:sym typeface="Garet"/>
                </a:rPr>
                <a:t>(leaves)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0194" y="587333"/>
            <a:ext cx="16587964" cy="9118884"/>
            <a:chOff x="0" y="0"/>
            <a:chExt cx="4368847" cy="2401681"/>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5" id="5"/>
          <p:cNvGrpSpPr/>
          <p:nvPr/>
        </p:nvGrpSpPr>
        <p:grpSpPr>
          <a:xfrm rot="0">
            <a:off x="1191084" y="2711188"/>
            <a:ext cx="15966183" cy="1385272"/>
            <a:chOff x="0" y="0"/>
            <a:chExt cx="21288245" cy="1847029"/>
          </a:xfrm>
        </p:grpSpPr>
        <p:sp>
          <p:nvSpPr>
            <p:cNvPr name="TextBox 6" id="6"/>
            <p:cNvSpPr txBox="true"/>
            <p:nvPr/>
          </p:nvSpPr>
          <p:spPr>
            <a:xfrm rot="0">
              <a:off x="0" y="-57150"/>
              <a:ext cx="21288245" cy="638837"/>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Oh wait:</a:t>
              </a:r>
            </a:p>
          </p:txBody>
        </p:sp>
        <p:sp>
          <p:nvSpPr>
            <p:cNvPr name="TextBox 7" id="7"/>
            <p:cNvSpPr txBox="true"/>
            <p:nvPr/>
          </p:nvSpPr>
          <p:spPr>
            <a:xfrm rot="0">
              <a:off x="0" y="794858"/>
              <a:ext cx="21288245" cy="1052171"/>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You don’t know how to open your eyes!</a:t>
              </a:r>
            </a:p>
            <a:p>
              <a:pPr algn="l">
                <a:lnSpc>
                  <a:spcPts val="3240"/>
                </a:lnSpc>
              </a:pPr>
              <a:r>
                <a:rPr lang="en-US" sz="2314">
                  <a:solidFill>
                    <a:srgbClr val="FFFFFF"/>
                  </a:solidFill>
                  <a:latin typeface="Garet"/>
                  <a:ea typeface="Garet"/>
                  <a:cs typeface="Garet"/>
                  <a:sym typeface="Garet"/>
                </a:rPr>
                <a:t>Worry not I will teach you.</a:t>
              </a:r>
            </a:p>
          </p:txBody>
        </p:sp>
      </p:grpSp>
      <p:sp>
        <p:nvSpPr>
          <p:cNvPr name="TextBox 8" id="8"/>
          <p:cNvSpPr txBox="true"/>
          <p:nvPr/>
        </p:nvSpPr>
        <p:spPr>
          <a:xfrm rot="0">
            <a:off x="1191084" y="4273551"/>
            <a:ext cx="15966183" cy="869949"/>
          </a:xfrm>
          <a:prstGeom prst="rect">
            <a:avLst/>
          </a:prstGeom>
        </p:spPr>
        <p:txBody>
          <a:bodyPr anchor="t" rtlCol="false" tIns="0" lIns="0" bIns="0" rIns="0">
            <a:spAutoFit/>
          </a:bodyPr>
          <a:lstStyle/>
          <a:p>
            <a:pPr algn="l">
              <a:lnSpc>
                <a:spcPts val="3500"/>
              </a:lnSpc>
            </a:pPr>
            <a:r>
              <a:rPr lang="en-US" sz="2500">
                <a:solidFill>
                  <a:srgbClr val="FFFFFF"/>
                </a:solidFill>
                <a:latin typeface="Garet"/>
                <a:ea typeface="Garet"/>
                <a:cs typeface="Garet"/>
                <a:sym typeface="Garet"/>
              </a:rPr>
              <a:t>Almost every graphical interface, like this one, once used(and may still be using) OpenGL to render the graphics. </a:t>
            </a:r>
          </a:p>
        </p:txBody>
      </p:sp>
      <p:sp>
        <p:nvSpPr>
          <p:cNvPr name="TextBox 9" id="9"/>
          <p:cNvSpPr txBox="true"/>
          <p:nvPr/>
        </p:nvSpPr>
        <p:spPr>
          <a:xfrm rot="0">
            <a:off x="3161542" y="6709245"/>
            <a:ext cx="12025269" cy="1112948"/>
          </a:xfrm>
          <a:prstGeom prst="rect">
            <a:avLst/>
          </a:prstGeom>
        </p:spPr>
        <p:txBody>
          <a:bodyPr anchor="t" rtlCol="false" tIns="0" lIns="0" bIns="0" rIns="0">
            <a:spAutoFit/>
          </a:bodyPr>
          <a:lstStyle/>
          <a:p>
            <a:pPr algn="ctr">
              <a:lnSpc>
                <a:spcPts val="9062"/>
              </a:lnSpc>
            </a:pPr>
            <a:r>
              <a:rPr lang="en-US" sz="6473" b="true">
                <a:solidFill>
                  <a:srgbClr val="FFFFFF"/>
                </a:solidFill>
                <a:latin typeface="Disket Mono Bold"/>
                <a:ea typeface="Disket Mono Bold"/>
                <a:cs typeface="Disket Mono Bold"/>
                <a:sym typeface="Disket Mono Bold"/>
              </a:rPr>
              <a:t>But what is OpenGL ? </a:t>
            </a:r>
          </a:p>
        </p:txBody>
      </p:sp>
      <p:pic>
        <p:nvPicPr>
          <p:cNvPr name="Picture 10" id="10" descr="pixelated spinning helmet"/>
          <p:cNvPicPr>
            <a:picLocks noChangeAspect="true"/>
          </p:cNvPicPr>
          <p:nvPr/>
        </p:nvPicPr>
        <p:blipFill>
          <a:blip r:embed="rId2"/>
          <a:srcRect l="0" t="0" r="0" b="0"/>
          <a:stretch>
            <a:fillRect/>
          </a:stretch>
        </p:blipFill>
        <p:spPr>
          <a:xfrm flipH="false" flipV="false" rot="0">
            <a:off x="8691465" y="1028700"/>
            <a:ext cx="905070" cy="1143635"/>
          </a:xfrm>
          <a:prstGeom prst="rect">
            <a:avLst/>
          </a:prstGeom>
        </p:spPr>
      </p:pic>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Sure, perfect.</a:t>
              </a:r>
            </a:p>
          </p:txBody>
        </p:sp>
      </p:grpSp>
      <p:sp>
        <p:nvSpPr>
          <p:cNvPr name="Freeform 9" id="9"/>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3"/>
            <a:stretch>
              <a:fillRect l="0" t="0" r="0" b="0"/>
            </a:stretch>
          </a:blipFill>
        </p:spPr>
      </p:sp>
      <p:pic>
        <p:nvPicPr>
          <p:cNvPr name="Picture 10" id="10" descr="pixelated thunderbolt slightly bouncing"/>
          <p:cNvPicPr>
            <a:picLocks noChangeAspect="true"/>
          </p:cNvPicPr>
          <p:nvPr/>
        </p:nvPicPr>
        <p:blipFill>
          <a:blip r:embed="rId4"/>
          <a:srcRect l="0" t="0" r="0" b="0"/>
          <a:stretch>
            <a:fillRect/>
          </a:stretch>
        </p:blipFill>
        <p:spPr>
          <a:xfrm flipH="false" flipV="false" rot="0">
            <a:off x="8691166" y="306996"/>
            <a:ext cx="905668" cy="1443408"/>
          </a:xfrm>
          <a:prstGeom prst="rect">
            <a:avLst/>
          </a:prstGeom>
        </p:spPr>
      </p:pic>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880194" y="587333"/>
            <a:ext cx="16587964" cy="9118884"/>
            <a:chOff x="0" y="0"/>
            <a:chExt cx="4368847" cy="2401681"/>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368847" cy="2401681"/>
            </a:xfrm>
            <a:custGeom>
              <a:avLst/>
              <a:gdLst/>
              <a:ahLst/>
              <a:cxnLst/>
              <a:rect r="r" b="b" t="t" l="l"/>
              <a:pathLst>
                <a:path h="2401681" w="4368847">
                  <a:moveTo>
                    <a:pt x="9801" y="0"/>
                  </a:moveTo>
                  <a:lnTo>
                    <a:pt x="4359046" y="0"/>
                  </a:lnTo>
                  <a:cubicBezTo>
                    <a:pt x="4361645" y="0"/>
                    <a:pt x="4364138" y="1033"/>
                    <a:pt x="4365976" y="2871"/>
                  </a:cubicBezTo>
                  <a:cubicBezTo>
                    <a:pt x="4367814" y="4709"/>
                    <a:pt x="4368847" y="7202"/>
                    <a:pt x="4368847" y="9801"/>
                  </a:cubicBezTo>
                  <a:lnTo>
                    <a:pt x="4368847" y="2391880"/>
                  </a:lnTo>
                  <a:cubicBezTo>
                    <a:pt x="4368847" y="2394480"/>
                    <a:pt x="4367814" y="2396972"/>
                    <a:pt x="4365976" y="2398811"/>
                  </a:cubicBezTo>
                  <a:cubicBezTo>
                    <a:pt x="4364138" y="2400649"/>
                    <a:pt x="4361645" y="2401681"/>
                    <a:pt x="4359046" y="2401681"/>
                  </a:cubicBezTo>
                  <a:lnTo>
                    <a:pt x="9801" y="2401681"/>
                  </a:lnTo>
                  <a:cubicBezTo>
                    <a:pt x="4388" y="2401681"/>
                    <a:pt x="0" y="2397293"/>
                    <a:pt x="0" y="2391880"/>
                  </a:cubicBezTo>
                  <a:lnTo>
                    <a:pt x="0" y="9801"/>
                  </a:lnTo>
                  <a:cubicBezTo>
                    <a:pt x="0" y="7202"/>
                    <a:pt x="1033" y="4709"/>
                    <a:pt x="2871" y="2871"/>
                  </a:cubicBezTo>
                  <a:cubicBezTo>
                    <a:pt x="4709" y="1033"/>
                    <a:pt x="7202" y="0"/>
                    <a:pt x="9801"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368847" cy="2458831"/>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93117" y="4401926"/>
            <a:ext cx="15966183" cy="1903448"/>
            <a:chOff x="0" y="0"/>
            <a:chExt cx="21288245" cy="2537931"/>
          </a:xfrm>
        </p:grpSpPr>
        <p:sp>
          <p:nvSpPr>
            <p:cNvPr name="TextBox 7" id="7"/>
            <p:cNvSpPr txBox="true"/>
            <p:nvPr/>
          </p:nvSpPr>
          <p:spPr>
            <a:xfrm rot="0">
              <a:off x="0" y="-57150"/>
              <a:ext cx="21288245" cy="1329739"/>
            </a:xfrm>
            <a:prstGeom prst="rect">
              <a:avLst/>
            </a:prstGeom>
          </p:spPr>
          <p:txBody>
            <a:bodyPr anchor="t" rtlCol="false" tIns="0" lIns="0" bIns="0" rIns="0">
              <a:spAutoFit/>
            </a:bodyPr>
            <a:lstStyle/>
            <a:p>
              <a:pPr algn="l">
                <a:lnSpc>
                  <a:spcPts val="4092"/>
                </a:lnSpc>
              </a:pPr>
              <a:r>
                <a:rPr lang="en-US" b="true" sz="2923">
                  <a:solidFill>
                    <a:srgbClr val="FFFFFF"/>
                  </a:solidFill>
                  <a:latin typeface="Disket Mono Bold"/>
                  <a:ea typeface="Disket Mono Bold"/>
                  <a:cs typeface="Disket Mono Bold"/>
                  <a:sym typeface="Disket Mono Bold"/>
                </a:rPr>
                <a:t>Now You know about how to load obj models into opengl! have fun LOL </a:t>
              </a:r>
            </a:p>
          </p:txBody>
        </p:sp>
        <p:sp>
          <p:nvSpPr>
            <p:cNvPr name="TextBox 8" id="8"/>
            <p:cNvSpPr txBox="true"/>
            <p:nvPr/>
          </p:nvSpPr>
          <p:spPr>
            <a:xfrm rot="0">
              <a:off x="0" y="1485760"/>
              <a:ext cx="21288245" cy="1052171"/>
            </a:xfrm>
            <a:prstGeom prst="rect">
              <a:avLst/>
            </a:prstGeom>
          </p:spPr>
          <p:txBody>
            <a:bodyPr anchor="t" rtlCol="false" tIns="0" lIns="0" bIns="0" rIns="0">
              <a:spAutoFit/>
            </a:bodyPr>
            <a:lstStyle/>
            <a:p>
              <a:pPr algn="l">
                <a:lnSpc>
                  <a:spcPts val="3240"/>
                </a:lnSpc>
              </a:pPr>
              <a:r>
                <a:rPr lang="en-US" sz="2314">
                  <a:solidFill>
                    <a:srgbClr val="FFFFFF"/>
                  </a:solidFill>
                  <a:latin typeface="Garet"/>
                  <a:ea typeface="Garet"/>
                  <a:cs typeface="Garet"/>
                  <a:sym typeface="Garet"/>
                </a:rPr>
                <a:t>The obj models can be created using 3D modelling software like Blender. The main reason to use them is to avoid manually typing every single point every time we write a program.    </a:t>
              </a:r>
            </a:p>
          </p:txBody>
        </p:sp>
      </p:grpSp>
      <p:pic>
        <p:nvPicPr>
          <p:cNvPr name="Picture 9" id="9" descr="pixelated three coins spinning"/>
          <p:cNvPicPr>
            <a:picLocks noChangeAspect="true"/>
          </p:cNvPicPr>
          <p:nvPr/>
        </p:nvPicPr>
        <p:blipFill>
          <a:blip r:embed="rId3"/>
          <a:srcRect l="0" t="0" r="0" b="0"/>
          <a:stretch>
            <a:fillRect/>
          </a:stretch>
        </p:blipFill>
        <p:spPr>
          <a:xfrm flipH="false" flipV="false" rot="0">
            <a:off x="7940083" y="1502083"/>
            <a:ext cx="2407833" cy="783900"/>
          </a:xfrm>
          <a:prstGeom prst="rect">
            <a:avLst/>
          </a:prstGeom>
        </p:spPr>
      </p:pic>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9947249" y="4563280"/>
            <a:ext cx="7520909" cy="1160439"/>
            <a:chOff x="0" y="0"/>
            <a:chExt cx="1980816" cy="305630"/>
          </a:xfrm>
        </p:grpSpPr>
        <p:sp>
          <p:nvSpPr>
            <p:cNvPr name="Freeform 7" id="7"/>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8" id="8"/>
            <p:cNvSpPr txBox="true"/>
            <p:nvPr/>
          </p:nvSpPr>
          <p:spPr>
            <a:xfrm>
              <a:off x="0" y="-66675"/>
              <a:ext cx="1980816" cy="372305"/>
            </a:xfrm>
            <a:prstGeom prst="rect">
              <a:avLst/>
            </a:prstGeom>
          </p:spPr>
          <p:txBody>
            <a:bodyPr anchor="ctr" rtlCol="false" tIns="50800" lIns="50800" bIns="50800" rIns="50800"/>
            <a:lstStyle/>
            <a:p>
              <a:pPr algn="ctr">
                <a:lnSpc>
                  <a:spcPts val="3639"/>
                </a:lnSpc>
              </a:pPr>
              <a:r>
                <a:rPr lang="en-US" sz="2599">
                  <a:solidFill>
                    <a:srgbClr val="FFFFFF"/>
                  </a:solidFill>
                  <a:latin typeface="Disket Mono"/>
                  <a:ea typeface="Disket Mono"/>
                  <a:cs typeface="Disket Mono"/>
                  <a:sym typeface="Disket Mono"/>
                  <a:hlinkClick r:id="rId3" action="ppaction://hlinksldjump"/>
                </a:rPr>
                <a:t>Go to the bus stop</a:t>
              </a:r>
            </a:p>
          </p:txBody>
        </p:sp>
      </p:grpSp>
      <p:grpSp>
        <p:nvGrpSpPr>
          <p:cNvPr name="Group 9" id="9"/>
          <p:cNvGrpSpPr/>
          <p:nvPr/>
        </p:nvGrpSpPr>
        <p:grpSpPr>
          <a:xfrm rot="0">
            <a:off x="9947249" y="5801530"/>
            <a:ext cx="7520909" cy="1160439"/>
            <a:chOff x="0" y="0"/>
            <a:chExt cx="1980816" cy="305630"/>
          </a:xfrm>
        </p:grpSpPr>
        <p:sp>
          <p:nvSpPr>
            <p:cNvPr name="Freeform 10" id="10"/>
            <p:cNvSpPr/>
            <p:nvPr/>
          </p:nvSpPr>
          <p:spPr>
            <a:xfrm flipH="false" flipV="false" rot="0">
              <a:off x="0" y="0"/>
              <a:ext cx="1980816" cy="305630"/>
            </a:xfrm>
            <a:custGeom>
              <a:avLst/>
              <a:gdLst/>
              <a:ahLst/>
              <a:cxnLst/>
              <a:rect r="r" b="b" t="t" l="l"/>
              <a:pathLst>
                <a:path h="305630" w="1980816">
                  <a:moveTo>
                    <a:pt x="52499" y="0"/>
                  </a:moveTo>
                  <a:lnTo>
                    <a:pt x="1928317" y="0"/>
                  </a:lnTo>
                  <a:cubicBezTo>
                    <a:pt x="1957311" y="0"/>
                    <a:pt x="1980816" y="23504"/>
                    <a:pt x="1980816" y="52499"/>
                  </a:cubicBezTo>
                  <a:lnTo>
                    <a:pt x="1980816" y="253131"/>
                  </a:lnTo>
                  <a:cubicBezTo>
                    <a:pt x="1980816" y="282126"/>
                    <a:pt x="1957311" y="305630"/>
                    <a:pt x="1928317" y="305630"/>
                  </a:cubicBezTo>
                  <a:lnTo>
                    <a:pt x="52499" y="305630"/>
                  </a:lnTo>
                  <a:cubicBezTo>
                    <a:pt x="23504" y="305630"/>
                    <a:pt x="0" y="282126"/>
                    <a:pt x="0" y="253131"/>
                  </a:cubicBezTo>
                  <a:lnTo>
                    <a:pt x="0" y="52499"/>
                  </a:lnTo>
                  <a:cubicBezTo>
                    <a:pt x="0" y="23504"/>
                    <a:pt x="23504" y="0"/>
                    <a:pt x="52499" y="0"/>
                  </a:cubicBezTo>
                  <a:close/>
                </a:path>
              </a:pathLst>
            </a:custGeom>
            <a:solidFill>
              <a:srgbClr val="2F2F2F"/>
            </a:solidFill>
            <a:ln w="47625" cap="rnd">
              <a:solidFill>
                <a:srgbClr val="21EF80"/>
              </a:solidFill>
              <a:prstDash val="solid"/>
              <a:round/>
            </a:ln>
          </p:spPr>
        </p:sp>
        <p:sp>
          <p:nvSpPr>
            <p:cNvPr name="TextBox 11" id="11"/>
            <p:cNvSpPr txBox="true"/>
            <p:nvPr/>
          </p:nvSpPr>
          <p:spPr>
            <a:xfrm>
              <a:off x="0" y="-66675"/>
              <a:ext cx="1980816" cy="372305"/>
            </a:xfrm>
            <a:prstGeom prst="rect">
              <a:avLst/>
            </a:prstGeom>
          </p:spPr>
          <p:txBody>
            <a:bodyPr anchor="ctr" rtlCol="false" tIns="50800" lIns="50800" bIns="50800" rIns="50800"/>
            <a:lstStyle/>
            <a:p>
              <a:pPr algn="ctr">
                <a:lnSpc>
                  <a:spcPts val="3779"/>
                </a:lnSpc>
              </a:pPr>
              <a:r>
                <a:rPr lang="en-US" sz="2699">
                  <a:solidFill>
                    <a:srgbClr val="FFFFFF"/>
                  </a:solidFill>
                  <a:latin typeface="Disket Mono"/>
                  <a:ea typeface="Disket Mono"/>
                  <a:cs typeface="Disket Mono"/>
                  <a:sym typeface="Disket Mono"/>
                  <a:hlinkClick r:id="rId4" action="ppaction://hlinksldjump"/>
                </a:rPr>
                <a:t>go to the parking lot</a:t>
              </a:r>
            </a:p>
          </p:txBody>
        </p:sp>
      </p:grpSp>
      <p:sp>
        <p:nvSpPr>
          <p:cNvPr name="Freeform 12" id="12"/>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5"/>
            <a:stretch>
              <a:fillRect l="0" t="0" r="0" b="0"/>
            </a:stretch>
          </a:blipFill>
        </p:spPr>
      </p:sp>
      <p:grpSp>
        <p:nvGrpSpPr>
          <p:cNvPr name="Group 13" id="13"/>
          <p:cNvGrpSpPr/>
          <p:nvPr/>
        </p:nvGrpSpPr>
        <p:grpSpPr>
          <a:xfrm rot="0">
            <a:off x="2274135" y="7631654"/>
            <a:ext cx="14813688" cy="882327"/>
            <a:chOff x="0" y="0"/>
            <a:chExt cx="19751584" cy="1176436"/>
          </a:xfrm>
        </p:grpSpPr>
        <p:sp>
          <p:nvSpPr>
            <p:cNvPr name="TextBox 14" id="14"/>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15" id="15"/>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Now that that's all over, let’s head home.</a:t>
              </a:r>
            </a:p>
          </p:txBody>
        </p:sp>
      </p:grpSp>
      <p:pic>
        <p:nvPicPr>
          <p:cNvPr name="Picture 16" id="16" descr="pixelated hammer slightly bouncing"/>
          <p:cNvPicPr>
            <a:picLocks noChangeAspect="true"/>
          </p:cNvPicPr>
          <p:nvPr/>
        </p:nvPicPr>
        <p:blipFill>
          <a:blip r:embed="rId6"/>
          <a:srcRect l="0" t="0" r="0" b="0"/>
          <a:stretch>
            <a:fillRect/>
          </a:stretch>
        </p:blipFill>
        <p:spPr>
          <a:xfrm flipH="false" flipV="false" rot="0">
            <a:off x="8497084" y="306996"/>
            <a:ext cx="1293832" cy="1443408"/>
          </a:xfrm>
          <a:prstGeom prst="rect">
            <a:avLst/>
          </a:prstGeom>
        </p:spPr>
      </p:pic>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2643064"/>
            <a:ext cx="14163679" cy="5000871"/>
            <a:chOff x="0" y="0"/>
            <a:chExt cx="18884905" cy="6667828"/>
          </a:xfrm>
        </p:grpSpPr>
        <p:sp>
          <p:nvSpPr>
            <p:cNvPr name="TextBox 7" id="7"/>
            <p:cNvSpPr txBox="true"/>
            <p:nvPr/>
          </p:nvSpPr>
          <p:spPr>
            <a:xfrm rot="0">
              <a:off x="0" y="-104775"/>
              <a:ext cx="18884905" cy="5964777"/>
            </a:xfrm>
            <a:prstGeom prst="rect">
              <a:avLst/>
            </a:prstGeom>
          </p:spPr>
          <p:txBody>
            <a:bodyPr anchor="t" rtlCol="false" tIns="0" lIns="0" bIns="0" rIns="0">
              <a:spAutoFit/>
            </a:bodyPr>
            <a:lstStyle/>
            <a:p>
              <a:pPr algn="ctr">
                <a:lnSpc>
                  <a:spcPts val="7130"/>
                </a:lnSpc>
              </a:pPr>
              <a:r>
                <a:rPr lang="en-US" sz="5093" b="true">
                  <a:solidFill>
                    <a:srgbClr val="FFFFFF"/>
                  </a:solidFill>
                  <a:latin typeface="Disket Mono Bold"/>
                  <a:ea typeface="Disket Mono Bold"/>
                  <a:cs typeface="Disket Mono Bold"/>
                  <a:sym typeface="Disket Mono Bold"/>
                </a:rPr>
                <a:t>You go to the parking lot, and s</a:t>
              </a:r>
              <a:r>
                <a:rPr lang="en-US" sz="5093" b="true">
                  <a:solidFill>
                    <a:srgbClr val="FFFFFF"/>
                  </a:solidFill>
                  <a:latin typeface="Disket Mono Bold"/>
                  <a:ea typeface="Disket Mono Bold"/>
                  <a:cs typeface="Disket Mono Bold"/>
                  <a:sym typeface="Disket Mono Bold"/>
                </a:rPr>
                <a:t>ome kids are playing Cricket </a:t>
              </a:r>
            </a:p>
            <a:p>
              <a:pPr algn="ctr">
                <a:lnSpc>
                  <a:spcPts val="7130"/>
                </a:lnSpc>
              </a:pPr>
              <a:r>
                <a:rPr lang="en-US" b="true" sz="5093">
                  <a:solidFill>
                    <a:srgbClr val="FFFFFF"/>
                  </a:solidFill>
                  <a:latin typeface="Disket Mono Bold"/>
                  <a:ea typeface="Disket Mono Bold"/>
                  <a:cs typeface="Disket Mono Bold"/>
                  <a:sym typeface="Disket Mono Bold"/>
                </a:rPr>
                <a:t>You ask them and they let you play for one over, you hit it hard and its in the air</a:t>
              </a:r>
            </a:p>
          </p:txBody>
        </p:sp>
        <p:sp>
          <p:nvSpPr>
            <p:cNvPr name="TextBox 8" id="8"/>
            <p:cNvSpPr txBox="true"/>
            <p:nvPr/>
          </p:nvSpPr>
          <p:spPr>
            <a:xfrm rot="0">
              <a:off x="0" y="6034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73843" y="7702856"/>
            <a:ext cx="14813688" cy="889022"/>
            <a:chOff x="0" y="0"/>
            <a:chExt cx="19751584" cy="1185363"/>
          </a:xfrm>
        </p:grpSpPr>
        <p:sp>
          <p:nvSpPr>
            <p:cNvPr name="TextBox 7" id="7"/>
            <p:cNvSpPr txBox="true"/>
            <p:nvPr/>
          </p:nvSpPr>
          <p:spPr>
            <a:xfrm rot="0">
              <a:off x="0" y="-57150"/>
              <a:ext cx="19751584" cy="590231"/>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8" id="8"/>
            <p:cNvSpPr txBox="true"/>
            <p:nvPr/>
          </p:nvSpPr>
          <p:spPr>
            <a:xfrm rot="0">
              <a:off x="0" y="720458"/>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*Crash* Hey who was that? Who broke my side view mirror?</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Oh man</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914465" y="7392948"/>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1273843" y="7702856"/>
            <a:ext cx="14813688" cy="882327"/>
            <a:chOff x="0" y="0"/>
            <a:chExt cx="19751584" cy="1176436"/>
          </a:xfrm>
        </p:grpSpPr>
        <p:sp>
          <p:nvSpPr>
            <p:cNvPr name="TextBox 7" id="7"/>
            <p:cNvSpPr txBox="true"/>
            <p:nvPr/>
          </p:nvSpPr>
          <p:spPr>
            <a:xfrm rot="0">
              <a:off x="0" y="-57150"/>
              <a:ext cx="19751584"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Trip:</a:t>
              </a:r>
            </a:p>
          </p:txBody>
        </p:sp>
        <p:sp>
          <p:nvSpPr>
            <p:cNvPr name="TextBox 8" id="8"/>
            <p:cNvSpPr txBox="true"/>
            <p:nvPr/>
          </p:nvSpPr>
          <p:spPr>
            <a:xfrm rot="0">
              <a:off x="0" y="711532"/>
              <a:ext cx="19751584" cy="464905"/>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So it was you Player1, damaging a Professor’s vehicle to get revenge, guess what I’ll get you?</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16623668" y="6913489"/>
            <a:ext cx="1664332" cy="3373511"/>
          </a:xfrm>
          <a:custGeom>
            <a:avLst/>
            <a:gdLst/>
            <a:ahLst/>
            <a:cxnLst/>
            <a:rect r="r" b="b" t="t" l="l"/>
            <a:pathLst>
              <a:path h="3373511" w="1664332">
                <a:moveTo>
                  <a:pt x="0" y="0"/>
                </a:moveTo>
                <a:lnTo>
                  <a:pt x="1664332" y="0"/>
                </a:lnTo>
                <a:lnTo>
                  <a:pt x="1664332" y="3373511"/>
                </a:lnTo>
                <a:lnTo>
                  <a:pt x="0" y="3373511"/>
                </a:lnTo>
                <a:lnTo>
                  <a:pt x="0" y="0"/>
                </a:lnTo>
                <a:close/>
              </a:path>
            </a:pathLst>
          </a:custGeom>
          <a:blipFill>
            <a:blip r:embed="rId4"/>
            <a:stretch>
              <a:fillRect l="0" t="0" r="0" b="0"/>
            </a:stretch>
          </a:blipFill>
        </p:spPr>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914756" y="7321746"/>
            <a:ext cx="15553402" cy="2384470"/>
            <a:chOff x="0" y="0"/>
            <a:chExt cx="4096369"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096369" cy="628009"/>
            </a:xfrm>
            <a:custGeom>
              <a:avLst/>
              <a:gdLst/>
              <a:ahLst/>
              <a:cxnLst/>
              <a:rect r="r" b="b" t="t" l="l"/>
              <a:pathLst>
                <a:path h="628009" w="4096369">
                  <a:moveTo>
                    <a:pt x="10453" y="0"/>
                  </a:moveTo>
                  <a:lnTo>
                    <a:pt x="4085916" y="0"/>
                  </a:lnTo>
                  <a:cubicBezTo>
                    <a:pt x="4091689" y="0"/>
                    <a:pt x="4096369" y="4680"/>
                    <a:pt x="4096369" y="10453"/>
                  </a:cubicBezTo>
                  <a:lnTo>
                    <a:pt x="4096369" y="617556"/>
                  </a:lnTo>
                  <a:cubicBezTo>
                    <a:pt x="4096369" y="620328"/>
                    <a:pt x="4095268" y="622987"/>
                    <a:pt x="4093308" y="624947"/>
                  </a:cubicBezTo>
                  <a:cubicBezTo>
                    <a:pt x="4091348" y="626907"/>
                    <a:pt x="4088689" y="628009"/>
                    <a:pt x="4085916" y="628009"/>
                  </a:cubicBezTo>
                  <a:lnTo>
                    <a:pt x="10453" y="628009"/>
                  </a:lnTo>
                  <a:cubicBezTo>
                    <a:pt x="4680" y="628009"/>
                    <a:pt x="0" y="623329"/>
                    <a:pt x="0" y="617556"/>
                  </a:cubicBezTo>
                  <a:lnTo>
                    <a:pt x="0" y="10453"/>
                  </a:lnTo>
                  <a:cubicBezTo>
                    <a:pt x="0" y="4680"/>
                    <a:pt x="4680" y="0"/>
                    <a:pt x="1045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096369"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274135" y="7631654"/>
            <a:ext cx="14823185" cy="878344"/>
            <a:chOff x="0" y="0"/>
            <a:chExt cx="19764247" cy="1171126"/>
          </a:xfrm>
        </p:grpSpPr>
        <p:sp>
          <p:nvSpPr>
            <p:cNvPr name="TextBox 7" id="7"/>
            <p:cNvSpPr txBox="true"/>
            <p:nvPr/>
          </p:nvSpPr>
          <p:spPr>
            <a:xfrm rot="0">
              <a:off x="0" y="-57150"/>
              <a:ext cx="19764247" cy="581305"/>
            </a:xfrm>
            <a:prstGeom prst="rect">
              <a:avLst/>
            </a:prstGeom>
          </p:spPr>
          <p:txBody>
            <a:bodyPr anchor="t" rtlCol="false" tIns="0" lIns="0" bIns="0" rIns="0">
              <a:spAutoFit/>
            </a:bodyPr>
            <a:lstStyle/>
            <a:p>
              <a:pPr algn="l">
                <a:lnSpc>
                  <a:spcPts val="3688"/>
                </a:lnSpc>
              </a:pPr>
              <a:r>
                <a:rPr lang="en-US" b="true" sz="2634">
                  <a:solidFill>
                    <a:srgbClr val="FFFFFF"/>
                  </a:solidFill>
                  <a:latin typeface="Disket Mono Bold"/>
                  <a:ea typeface="Disket Mono Bold"/>
                  <a:cs typeface="Disket Mono Bold"/>
                  <a:sym typeface="Disket Mono Bold"/>
                </a:rPr>
                <a:t>YOU:</a:t>
              </a:r>
            </a:p>
          </p:txBody>
        </p:sp>
        <p:sp>
          <p:nvSpPr>
            <p:cNvPr name="TextBox 8" id="8"/>
            <p:cNvSpPr txBox="true"/>
            <p:nvPr/>
          </p:nvSpPr>
          <p:spPr>
            <a:xfrm rot="0">
              <a:off x="0" y="711532"/>
              <a:ext cx="19764247" cy="459594"/>
            </a:xfrm>
            <a:prstGeom prst="rect">
              <a:avLst/>
            </a:prstGeom>
          </p:spPr>
          <p:txBody>
            <a:bodyPr anchor="t" rtlCol="false" tIns="0" lIns="0" bIns="0" rIns="0">
              <a:spAutoFit/>
            </a:bodyPr>
            <a:lstStyle/>
            <a:p>
              <a:pPr algn="l">
                <a:lnSpc>
                  <a:spcPts val="2919"/>
                </a:lnSpc>
              </a:pPr>
              <a:r>
                <a:rPr lang="en-US" sz="2085">
                  <a:solidFill>
                    <a:srgbClr val="FFFFFF"/>
                  </a:solidFill>
                  <a:latin typeface="Garet"/>
                  <a:ea typeface="Garet"/>
                  <a:cs typeface="Garet"/>
                  <a:sym typeface="Garet"/>
                </a:rPr>
                <a:t>... A DC mail...</a:t>
              </a:r>
            </a:p>
          </p:txBody>
        </p:sp>
      </p:grpSp>
      <p:pic>
        <p:nvPicPr>
          <p:cNvPr name="Picture 9" id="9" descr="pixelated skull slightly bouncing"/>
          <p:cNvPicPr>
            <a:picLocks noChangeAspect="true"/>
          </p:cNvPicPr>
          <p:nvPr/>
        </p:nvPicPr>
        <p:blipFill>
          <a:blip r:embed="rId3"/>
          <a:srcRect l="0" t="0" r="0" b="0"/>
          <a:stretch>
            <a:fillRect/>
          </a:stretch>
        </p:blipFill>
        <p:spPr>
          <a:xfrm flipH="false" flipV="false" rot="0">
            <a:off x="8605172" y="456883"/>
            <a:ext cx="1077656" cy="1143635"/>
          </a:xfrm>
          <a:prstGeom prst="rect">
            <a:avLst/>
          </a:prstGeom>
        </p:spPr>
      </p:pic>
      <p:sp>
        <p:nvSpPr>
          <p:cNvPr name="Freeform 10" id="10"/>
          <p:cNvSpPr/>
          <p:nvPr/>
        </p:nvSpPr>
        <p:spPr>
          <a:xfrm flipH="false" flipV="false" rot="0">
            <a:off x="0" y="6883367"/>
            <a:ext cx="1688980" cy="3423472"/>
          </a:xfrm>
          <a:custGeom>
            <a:avLst/>
            <a:gdLst/>
            <a:ahLst/>
            <a:cxnLst/>
            <a:rect r="r" b="b" t="t" l="l"/>
            <a:pathLst>
              <a:path h="3423472" w="1688980">
                <a:moveTo>
                  <a:pt x="0" y="0"/>
                </a:moveTo>
                <a:lnTo>
                  <a:pt x="1688980" y="0"/>
                </a:lnTo>
                <a:lnTo>
                  <a:pt x="1688980" y="3423472"/>
                </a:lnTo>
                <a:lnTo>
                  <a:pt x="0" y="3423472"/>
                </a:lnTo>
                <a:lnTo>
                  <a:pt x="0" y="0"/>
                </a:lnTo>
                <a:close/>
              </a:path>
            </a:pathLst>
          </a:custGeom>
          <a:blipFill>
            <a:blip r:embed="rId4"/>
            <a:stretch>
              <a:fillRect l="0" t="0" r="0" b="0"/>
            </a:stretch>
          </a:blipFill>
        </p:spPr>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6828" y="0"/>
            <a:ext cx="17154343" cy="10287000"/>
          </a:xfrm>
          <a:custGeom>
            <a:avLst/>
            <a:gdLst/>
            <a:ahLst/>
            <a:cxnLst/>
            <a:rect r="r" b="b" t="t" l="l"/>
            <a:pathLst>
              <a:path h="10287000" w="17154343">
                <a:moveTo>
                  <a:pt x="0" y="0"/>
                </a:moveTo>
                <a:lnTo>
                  <a:pt x="17154344" y="0"/>
                </a:lnTo>
                <a:lnTo>
                  <a:pt x="1715434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047862" y="8482880"/>
            <a:ext cx="7673309" cy="1160439"/>
            <a:chOff x="0" y="0"/>
            <a:chExt cx="2020954" cy="305630"/>
          </a:xfrm>
        </p:grpSpPr>
        <p:sp>
          <p:nvSpPr>
            <p:cNvPr name="Freeform 4" id="4"/>
            <p:cNvSpPr/>
            <p:nvPr/>
          </p:nvSpPr>
          <p:spPr>
            <a:xfrm flipH="false" flipV="false" rot="0">
              <a:off x="0" y="0"/>
              <a:ext cx="2020954" cy="305630"/>
            </a:xfrm>
            <a:custGeom>
              <a:avLst/>
              <a:gdLst/>
              <a:ahLst/>
              <a:cxnLst/>
              <a:rect r="r" b="b" t="t" l="l"/>
              <a:pathLst>
                <a:path h="305630" w="2020954">
                  <a:moveTo>
                    <a:pt x="51456" y="0"/>
                  </a:moveTo>
                  <a:lnTo>
                    <a:pt x="1969498" y="0"/>
                  </a:lnTo>
                  <a:cubicBezTo>
                    <a:pt x="1983145" y="0"/>
                    <a:pt x="1996233" y="5421"/>
                    <a:pt x="2005883" y="15071"/>
                  </a:cubicBezTo>
                  <a:cubicBezTo>
                    <a:pt x="2015533" y="24721"/>
                    <a:pt x="2020954" y="37809"/>
                    <a:pt x="2020954" y="51456"/>
                  </a:cubicBezTo>
                  <a:lnTo>
                    <a:pt x="2020954" y="254174"/>
                  </a:lnTo>
                  <a:cubicBezTo>
                    <a:pt x="2020954" y="282593"/>
                    <a:pt x="1997916" y="305630"/>
                    <a:pt x="1969498" y="305630"/>
                  </a:cubicBezTo>
                  <a:lnTo>
                    <a:pt x="51456" y="305630"/>
                  </a:lnTo>
                  <a:cubicBezTo>
                    <a:pt x="37809" y="305630"/>
                    <a:pt x="24721" y="300209"/>
                    <a:pt x="15071" y="290559"/>
                  </a:cubicBezTo>
                  <a:cubicBezTo>
                    <a:pt x="5421" y="280909"/>
                    <a:pt x="0" y="267821"/>
                    <a:pt x="0" y="254174"/>
                  </a:cubicBezTo>
                  <a:lnTo>
                    <a:pt x="0" y="51456"/>
                  </a:lnTo>
                  <a:cubicBezTo>
                    <a:pt x="0" y="37809"/>
                    <a:pt x="5421" y="24721"/>
                    <a:pt x="15071" y="15071"/>
                  </a:cubicBezTo>
                  <a:cubicBezTo>
                    <a:pt x="24721" y="5421"/>
                    <a:pt x="37809" y="0"/>
                    <a:pt x="51456" y="0"/>
                  </a:cubicBezTo>
                  <a:close/>
                </a:path>
              </a:pathLst>
            </a:custGeom>
            <a:solidFill>
              <a:srgbClr val="2F2F2F"/>
            </a:solidFill>
            <a:ln w="47625" cap="rnd">
              <a:solidFill>
                <a:srgbClr val="21EF80"/>
              </a:solidFill>
              <a:prstDash val="solid"/>
              <a:round/>
            </a:ln>
          </p:spPr>
        </p:sp>
        <p:sp>
          <p:nvSpPr>
            <p:cNvPr name="TextBox 5" id="5"/>
            <p:cNvSpPr txBox="true"/>
            <p:nvPr/>
          </p:nvSpPr>
          <p:spPr>
            <a:xfrm>
              <a:off x="0" y="-47625"/>
              <a:ext cx="2020954" cy="353255"/>
            </a:xfrm>
            <a:prstGeom prst="rect">
              <a:avLst/>
            </a:prstGeom>
          </p:spPr>
          <p:txBody>
            <a:bodyPr anchor="ctr" rtlCol="false" tIns="50800" lIns="50800" bIns="50800" rIns="50800"/>
            <a:lstStyle/>
            <a:p>
              <a:pPr algn="ctr">
                <a:lnSpc>
                  <a:spcPts val="3499"/>
                </a:lnSpc>
              </a:pPr>
              <a:r>
                <a:rPr lang="en-US" sz="2499" u="sng">
                  <a:solidFill>
                    <a:srgbClr val="FFFFFF"/>
                  </a:solidFill>
                  <a:latin typeface="Disket Mono"/>
                  <a:ea typeface="Disket Mono"/>
                  <a:cs typeface="Disket Mono"/>
                  <a:sym typeface="Disket Mono"/>
                  <a:hlinkClick r:id="rId3" action="ppaction://hlinksldjump"/>
                </a:rPr>
                <a:t>go to last checkpoint</a:t>
              </a:r>
            </a:p>
          </p:txBody>
        </p:sp>
      </p:grpSp>
      <p:pic>
        <p:nvPicPr>
          <p:cNvPr name="Picture 6" id="6" descr="pixelated health bar with pulsing motion"/>
          <p:cNvPicPr>
            <a:picLocks noChangeAspect="true"/>
          </p:cNvPicPr>
          <p:nvPr/>
        </p:nvPicPr>
        <p:blipFill>
          <a:blip r:embed="rId4"/>
          <a:srcRect l="0" t="0" r="0" b="0"/>
          <a:stretch>
            <a:fillRect/>
          </a:stretch>
        </p:blipFill>
        <p:spPr>
          <a:xfrm flipH="false" flipV="false" rot="0">
            <a:off x="8208477" y="748043"/>
            <a:ext cx="1871046" cy="561314"/>
          </a:xfrm>
          <a:prstGeom prst="rect">
            <a:avLst/>
          </a:prstGeom>
        </p:spPr>
      </p:pic>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8469" y="-4248352"/>
            <a:ext cx="25035811" cy="18776859"/>
          </a:xfrm>
          <a:custGeom>
            <a:avLst/>
            <a:gdLst/>
            <a:ahLst/>
            <a:cxnLst/>
            <a:rect r="r" b="b" t="t" l="l"/>
            <a:pathLst>
              <a:path h="18776859" w="25035811">
                <a:moveTo>
                  <a:pt x="0" y="0"/>
                </a:moveTo>
                <a:lnTo>
                  <a:pt x="25035811" y="0"/>
                </a:lnTo>
                <a:lnTo>
                  <a:pt x="25035811" y="18776859"/>
                </a:lnTo>
                <a:lnTo>
                  <a:pt x="0" y="18776859"/>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052441"/>
            <a:chOff x="0" y="0"/>
            <a:chExt cx="4274726" cy="212080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20808"/>
            </a:xfrm>
            <a:custGeom>
              <a:avLst/>
              <a:gdLst/>
              <a:ahLst/>
              <a:cxnLst/>
              <a:rect r="r" b="b" t="t" l="l"/>
              <a:pathLst>
                <a:path h="2120808" w="4274726">
                  <a:moveTo>
                    <a:pt x="10017" y="0"/>
                  </a:moveTo>
                  <a:lnTo>
                    <a:pt x="4264709" y="0"/>
                  </a:lnTo>
                  <a:cubicBezTo>
                    <a:pt x="4267365" y="0"/>
                    <a:pt x="4269913" y="1055"/>
                    <a:pt x="4271792" y="2934"/>
                  </a:cubicBezTo>
                  <a:cubicBezTo>
                    <a:pt x="4273671" y="4812"/>
                    <a:pt x="4274726" y="7360"/>
                    <a:pt x="4274726" y="10017"/>
                  </a:cubicBezTo>
                  <a:lnTo>
                    <a:pt x="4274726" y="2110791"/>
                  </a:lnTo>
                  <a:cubicBezTo>
                    <a:pt x="4274726" y="2113447"/>
                    <a:pt x="4273671" y="2115995"/>
                    <a:pt x="4271792" y="2117874"/>
                  </a:cubicBezTo>
                  <a:cubicBezTo>
                    <a:pt x="4269913" y="2119752"/>
                    <a:pt x="4267365" y="2120808"/>
                    <a:pt x="4264709" y="2120808"/>
                  </a:cubicBezTo>
                  <a:lnTo>
                    <a:pt x="10017" y="2120808"/>
                  </a:lnTo>
                  <a:cubicBezTo>
                    <a:pt x="7360" y="2120808"/>
                    <a:pt x="4812" y="2119752"/>
                    <a:pt x="2934" y="2117874"/>
                  </a:cubicBezTo>
                  <a:cubicBezTo>
                    <a:pt x="1055" y="2115995"/>
                    <a:pt x="0" y="2113447"/>
                    <a:pt x="0" y="2110791"/>
                  </a:cubicBezTo>
                  <a:lnTo>
                    <a:pt x="0" y="10017"/>
                  </a:lnTo>
                  <a:cubicBezTo>
                    <a:pt x="0" y="7360"/>
                    <a:pt x="1055" y="4812"/>
                    <a:pt x="2934" y="2934"/>
                  </a:cubicBezTo>
                  <a:cubicBezTo>
                    <a:pt x="4812" y="1055"/>
                    <a:pt x="7360" y="0"/>
                    <a:pt x="10017"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4274726" cy="2177958"/>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6" id="6"/>
          <p:cNvGrpSpPr/>
          <p:nvPr/>
        </p:nvGrpSpPr>
        <p:grpSpPr>
          <a:xfrm rot="0">
            <a:off x="2062161" y="4364235"/>
            <a:ext cx="14163679" cy="1381371"/>
            <a:chOff x="0" y="0"/>
            <a:chExt cx="18884905" cy="1841828"/>
          </a:xfrm>
        </p:grpSpPr>
        <p:sp>
          <p:nvSpPr>
            <p:cNvPr name="TextBox 7" id="7"/>
            <p:cNvSpPr txBox="true"/>
            <p:nvPr/>
          </p:nvSpPr>
          <p:spPr>
            <a:xfrm rot="0">
              <a:off x="0" y="-104775"/>
              <a:ext cx="18884905" cy="1138777"/>
            </a:xfrm>
            <a:prstGeom prst="rect">
              <a:avLst/>
            </a:prstGeom>
          </p:spPr>
          <p:txBody>
            <a:bodyPr anchor="t" rtlCol="false" tIns="0" lIns="0" bIns="0" rIns="0">
              <a:spAutoFit/>
            </a:bodyPr>
            <a:lstStyle/>
            <a:p>
              <a:pPr algn="ctr">
                <a:lnSpc>
                  <a:spcPts val="7130"/>
                </a:lnSpc>
              </a:pPr>
              <a:r>
                <a:rPr lang="en-US" b="true" sz="5093">
                  <a:solidFill>
                    <a:srgbClr val="FFFFFF"/>
                  </a:solidFill>
                  <a:latin typeface="Disket Mono Bold"/>
                  <a:ea typeface="Disket Mono Bold"/>
                  <a:cs typeface="Disket Mono Bold"/>
                  <a:sym typeface="Disket Mono Bold"/>
                </a:rPr>
                <a:t>YOu reach the bus stop</a:t>
              </a:r>
            </a:p>
          </p:txBody>
        </p:sp>
        <p:sp>
          <p:nvSpPr>
            <p:cNvPr name="TextBox 8" id="8"/>
            <p:cNvSpPr txBox="true"/>
            <p:nvPr/>
          </p:nvSpPr>
          <p:spPr>
            <a:xfrm rot="0">
              <a:off x="0" y="1208206"/>
              <a:ext cx="18884905" cy="633623"/>
            </a:xfrm>
            <a:prstGeom prst="rect">
              <a:avLst/>
            </a:prstGeom>
          </p:spPr>
          <p:txBody>
            <a:bodyPr anchor="t" rtlCol="false" tIns="0" lIns="0" bIns="0" rIns="0">
              <a:spAutoFit/>
            </a:bodyPr>
            <a:lstStyle/>
            <a:p>
              <a:pPr algn="ctr">
                <a:lnSpc>
                  <a:spcPts val="3994"/>
                </a:lnSpc>
              </a:pPr>
            </a:p>
          </p:txBody>
        </p:sp>
      </p:grpSp>
      <p:pic>
        <p:nvPicPr>
          <p:cNvPr name="Picture 9" id="9" descr="pixelated thunderbolt slightly bouncing"/>
          <p:cNvPicPr>
            <a:picLocks noChangeAspect="true"/>
          </p:cNvPicPr>
          <p:nvPr/>
        </p:nvPicPr>
        <p:blipFill>
          <a:blip r:embed="rId3"/>
          <a:srcRect l="0" t="0" r="0" b="0"/>
          <a:stretch>
            <a:fillRect/>
          </a:stretch>
        </p:blipFill>
        <p:spPr>
          <a:xfrm flipH="false" flipV="false" rot="0">
            <a:off x="8691166" y="441135"/>
            <a:ext cx="905668" cy="14434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DAGjLE1RCJE</dc:identifier>
  <dcterms:modified xsi:type="dcterms:W3CDTF">2011-08-01T06:04:30Z</dcterms:modified>
  <cp:revision>1</cp:revision>
  <dc:title>DC--</dc:title>
</cp:coreProperties>
</file>